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2" r:id="rId2"/>
    <p:sldId id="278" r:id="rId3"/>
    <p:sldId id="259" r:id="rId4"/>
    <p:sldId id="257" r:id="rId5"/>
    <p:sldId id="258" r:id="rId6"/>
    <p:sldId id="284" r:id="rId7"/>
    <p:sldId id="285" r:id="rId8"/>
    <p:sldId id="287" r:id="rId9"/>
    <p:sldId id="283" r:id="rId10"/>
    <p:sldId id="298" r:id="rId11"/>
    <p:sldId id="288" r:id="rId12"/>
    <p:sldId id="296" r:id="rId13"/>
    <p:sldId id="268" r:id="rId14"/>
    <p:sldId id="270" r:id="rId15"/>
    <p:sldId id="271" r:id="rId16"/>
    <p:sldId id="272" r:id="rId17"/>
    <p:sldId id="289" r:id="rId18"/>
    <p:sldId id="290" r:id="rId19"/>
    <p:sldId id="291" r:id="rId20"/>
    <p:sldId id="292" r:id="rId21"/>
    <p:sldId id="293" r:id="rId22"/>
    <p:sldId id="294" r:id="rId23"/>
    <p:sldId id="295" r:id="rId24"/>
    <p:sldId id="274" r:id="rId25"/>
    <p:sldId id="276"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100" d="100"/>
          <a:sy n="100" d="100"/>
        </p:scale>
        <p:origin x="-528" y="8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137F1-22CC-4BB1-A34C-CD5E9ABD2005}"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D300-E35F-479F-9FD1-227C49E21A04}" type="slidenum">
              <a:rPr lang="en-US" smtClean="0"/>
              <a:t>‹#›</a:t>
            </a:fld>
            <a:endParaRPr lang="en-US"/>
          </a:p>
        </p:txBody>
      </p:sp>
    </p:spTree>
    <p:extLst>
      <p:ext uri="{BB962C8B-B14F-4D97-AF65-F5344CB8AC3E}">
        <p14:creationId xmlns:p14="http://schemas.microsoft.com/office/powerpoint/2010/main" val="216670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20F81-ACC3-40D3-AB6B-C2EEC8504A42}" type="datetime1">
              <a:rPr lang="en-US" smtClean="0"/>
              <a:t>9/5/2014</a:t>
            </a:fld>
            <a:endParaRPr lang="en-US"/>
          </a:p>
        </p:txBody>
      </p:sp>
      <p:sp>
        <p:nvSpPr>
          <p:cNvPr id="5" name="Footer Placeholder 4"/>
          <p:cNvSpPr>
            <a:spLocks noGrp="1"/>
          </p:cNvSpPr>
          <p:nvPr>
            <p:ph type="ftr" sz="quarter" idx="11"/>
          </p:nvPr>
        </p:nvSpPr>
        <p:spPr/>
        <p:txBody>
          <a:bodyPr/>
          <a:lstStyle/>
          <a:p>
            <a:r>
              <a:rPr lang="en-US" smtClean="0"/>
              <a:t>Prasanna DESHAPRIYA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167D1-4B1D-4759-AAC5-FF2D67B2D281}" type="datetime1">
              <a:rPr lang="en-US" smtClean="0"/>
              <a:t>9/5/2014</a:t>
            </a:fld>
            <a:endParaRPr lang="en-US"/>
          </a:p>
        </p:txBody>
      </p:sp>
      <p:sp>
        <p:nvSpPr>
          <p:cNvPr id="5" name="Footer Placeholder 4"/>
          <p:cNvSpPr>
            <a:spLocks noGrp="1"/>
          </p:cNvSpPr>
          <p:nvPr>
            <p:ph type="ftr" sz="quarter" idx="11"/>
          </p:nvPr>
        </p:nvSpPr>
        <p:spPr/>
        <p:txBody>
          <a:bodyPr/>
          <a:lstStyle/>
          <a:p>
            <a:r>
              <a:rPr lang="en-US" smtClean="0"/>
              <a:t>Prasanna DESHAPRIYA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3ABC9-66BE-4581-86DA-CC7FC234DA79}" type="datetime1">
              <a:rPr lang="en-US" smtClean="0"/>
              <a:t>9/5/2014</a:t>
            </a:fld>
            <a:endParaRPr lang="en-US"/>
          </a:p>
        </p:txBody>
      </p:sp>
      <p:sp>
        <p:nvSpPr>
          <p:cNvPr id="5" name="Footer Placeholder 4"/>
          <p:cNvSpPr>
            <a:spLocks noGrp="1"/>
          </p:cNvSpPr>
          <p:nvPr>
            <p:ph type="ftr" sz="quarter" idx="11"/>
          </p:nvPr>
        </p:nvSpPr>
        <p:spPr/>
        <p:txBody>
          <a:bodyPr/>
          <a:lstStyle/>
          <a:p>
            <a:r>
              <a:rPr lang="en-US" smtClean="0"/>
              <a:t>Prasanna DESHAPRIYA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C3235-D5E1-4CE7-ABC0-70B5EADE75AA}" type="datetime1">
              <a:rPr lang="en-US" smtClean="0"/>
              <a:t>9/5/2014</a:t>
            </a:fld>
            <a:endParaRPr lang="en-US"/>
          </a:p>
        </p:txBody>
      </p:sp>
      <p:sp>
        <p:nvSpPr>
          <p:cNvPr id="5" name="Footer Placeholder 4"/>
          <p:cNvSpPr>
            <a:spLocks noGrp="1"/>
          </p:cNvSpPr>
          <p:nvPr>
            <p:ph type="ftr" sz="quarter" idx="11"/>
          </p:nvPr>
        </p:nvSpPr>
        <p:spPr/>
        <p:txBody>
          <a:bodyPr/>
          <a:lstStyle/>
          <a:p>
            <a:r>
              <a:rPr lang="en-US" smtClean="0"/>
              <a:t>Prasanna DESHAPRIYA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F9DB9-BA45-45F5-8CA8-0FFF48A6379B}" type="datetime1">
              <a:rPr lang="en-US" smtClean="0"/>
              <a:t>9/5/2014</a:t>
            </a:fld>
            <a:endParaRPr lang="en-US"/>
          </a:p>
        </p:txBody>
      </p:sp>
      <p:sp>
        <p:nvSpPr>
          <p:cNvPr id="5" name="Footer Placeholder 4"/>
          <p:cNvSpPr>
            <a:spLocks noGrp="1"/>
          </p:cNvSpPr>
          <p:nvPr>
            <p:ph type="ftr" sz="quarter" idx="11"/>
          </p:nvPr>
        </p:nvSpPr>
        <p:spPr/>
        <p:txBody>
          <a:bodyPr/>
          <a:lstStyle/>
          <a:p>
            <a:r>
              <a:rPr lang="en-US" smtClean="0"/>
              <a:t>Prasanna DESHAPRIYA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AEF12-2695-4211-BBA6-31DFA23C50CA}" type="datetime1">
              <a:rPr lang="en-US" smtClean="0"/>
              <a:t>9/5/2014</a:t>
            </a:fld>
            <a:endParaRPr lang="en-US"/>
          </a:p>
        </p:txBody>
      </p:sp>
      <p:sp>
        <p:nvSpPr>
          <p:cNvPr id="6" name="Footer Placeholder 5"/>
          <p:cNvSpPr>
            <a:spLocks noGrp="1"/>
          </p:cNvSpPr>
          <p:nvPr>
            <p:ph type="ftr" sz="quarter" idx="11"/>
          </p:nvPr>
        </p:nvSpPr>
        <p:spPr/>
        <p:txBody>
          <a:bodyPr/>
          <a:lstStyle/>
          <a:p>
            <a:r>
              <a:rPr lang="en-US" smtClean="0"/>
              <a:t>Prasanna DESHAPRIYA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0E7EDF-5B53-4A45-8B6C-F669394F99D4}" type="datetime1">
              <a:rPr lang="en-US" smtClean="0"/>
              <a:t>9/5/2014</a:t>
            </a:fld>
            <a:endParaRPr lang="en-US"/>
          </a:p>
        </p:txBody>
      </p:sp>
      <p:sp>
        <p:nvSpPr>
          <p:cNvPr id="8" name="Footer Placeholder 7"/>
          <p:cNvSpPr>
            <a:spLocks noGrp="1"/>
          </p:cNvSpPr>
          <p:nvPr>
            <p:ph type="ftr" sz="quarter" idx="11"/>
          </p:nvPr>
        </p:nvSpPr>
        <p:spPr/>
        <p:txBody>
          <a:bodyPr/>
          <a:lstStyle/>
          <a:p>
            <a:r>
              <a:rPr lang="en-US" smtClean="0"/>
              <a:t>Prasanna DESHAPRIYA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816F1-23BB-45B6-A6AF-19088A2CB1CE}" type="datetime1">
              <a:rPr lang="en-US" smtClean="0"/>
              <a:t>9/5/2014</a:t>
            </a:fld>
            <a:endParaRPr lang="en-US"/>
          </a:p>
        </p:txBody>
      </p:sp>
      <p:sp>
        <p:nvSpPr>
          <p:cNvPr id="4" name="Footer Placeholder 3"/>
          <p:cNvSpPr>
            <a:spLocks noGrp="1"/>
          </p:cNvSpPr>
          <p:nvPr>
            <p:ph type="ftr" sz="quarter" idx="11"/>
          </p:nvPr>
        </p:nvSpPr>
        <p:spPr/>
        <p:txBody>
          <a:bodyPr/>
          <a:lstStyle/>
          <a:p>
            <a:r>
              <a:rPr lang="en-US" smtClean="0"/>
              <a:t>Prasanna DESHAPRIYA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AAAEE-FFC2-48ED-B5EF-C22EB0B265AA}" type="datetime1">
              <a:rPr lang="en-US" smtClean="0"/>
              <a:t>9/5/2014</a:t>
            </a:fld>
            <a:endParaRPr lang="en-US"/>
          </a:p>
        </p:txBody>
      </p:sp>
      <p:sp>
        <p:nvSpPr>
          <p:cNvPr id="3" name="Footer Placeholder 2"/>
          <p:cNvSpPr>
            <a:spLocks noGrp="1"/>
          </p:cNvSpPr>
          <p:nvPr>
            <p:ph type="ftr" sz="quarter" idx="11"/>
          </p:nvPr>
        </p:nvSpPr>
        <p:spPr/>
        <p:txBody>
          <a:bodyPr/>
          <a:lstStyle/>
          <a:p>
            <a:r>
              <a:rPr lang="en-US" smtClean="0"/>
              <a:t>Prasanna DESHAPRIYA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E1406-21AB-4EC1-A539-A1611D11B8F4}" type="datetime1">
              <a:rPr lang="en-US" smtClean="0"/>
              <a:t>9/5/2014</a:t>
            </a:fld>
            <a:endParaRPr lang="en-US"/>
          </a:p>
        </p:txBody>
      </p:sp>
      <p:sp>
        <p:nvSpPr>
          <p:cNvPr id="6" name="Footer Placeholder 5"/>
          <p:cNvSpPr>
            <a:spLocks noGrp="1"/>
          </p:cNvSpPr>
          <p:nvPr>
            <p:ph type="ftr" sz="quarter" idx="11"/>
          </p:nvPr>
        </p:nvSpPr>
        <p:spPr/>
        <p:txBody>
          <a:bodyPr/>
          <a:lstStyle/>
          <a:p>
            <a:r>
              <a:rPr lang="en-US" smtClean="0"/>
              <a:t>Prasanna DESHAPRIYA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468F6-FFA0-475D-AAAA-4A7FE6AD3B36}" type="datetime1">
              <a:rPr lang="en-US" smtClean="0"/>
              <a:t>9/5/2014</a:t>
            </a:fld>
            <a:endParaRPr lang="en-US"/>
          </a:p>
        </p:txBody>
      </p:sp>
      <p:sp>
        <p:nvSpPr>
          <p:cNvPr id="6" name="Footer Placeholder 5"/>
          <p:cNvSpPr>
            <a:spLocks noGrp="1"/>
          </p:cNvSpPr>
          <p:nvPr>
            <p:ph type="ftr" sz="quarter" idx="11"/>
          </p:nvPr>
        </p:nvSpPr>
        <p:spPr/>
        <p:txBody>
          <a:bodyPr/>
          <a:lstStyle/>
          <a:p>
            <a:r>
              <a:rPr lang="en-US" smtClean="0"/>
              <a:t>Prasanna DESHAPRIYA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F6E68-C41E-4149-93D0-E118A02BFD7D}" type="datetime1">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Prasanna DESHAPRIYA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0.gif"/></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12"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772400" cy="1219200"/>
          </a:xfrm>
        </p:spPr>
        <p:txBody>
          <a:bodyPr/>
          <a:lstStyle/>
          <a:p>
            <a:r>
              <a:rPr lang="en-US" dirty="0" smtClean="0"/>
              <a:t>Understanding Pulsars </a:t>
            </a:r>
            <a:endParaRPr lang="en-US" dirty="0"/>
          </a:p>
        </p:txBody>
      </p:sp>
      <p:sp>
        <p:nvSpPr>
          <p:cNvPr id="3" name="Subtitle 2"/>
          <p:cNvSpPr>
            <a:spLocks noGrp="1"/>
          </p:cNvSpPr>
          <p:nvPr>
            <p:ph type="subTitle" idx="1"/>
          </p:nvPr>
        </p:nvSpPr>
        <p:spPr>
          <a:xfrm>
            <a:off x="1486695" y="4953000"/>
            <a:ext cx="6400800" cy="1752600"/>
          </a:xfrm>
        </p:spPr>
        <p:txBody>
          <a:bodyPr>
            <a:normAutofit/>
          </a:bodyPr>
          <a:lstStyle/>
          <a:p>
            <a:r>
              <a:rPr lang="en-US" dirty="0" err="1" smtClean="0">
                <a:solidFill>
                  <a:schemeClr val="tx2">
                    <a:lumMod val="60000"/>
                    <a:lumOff val="40000"/>
                  </a:schemeClr>
                </a:solidFill>
              </a:rPr>
              <a:t>Prasanna</a:t>
            </a:r>
            <a:r>
              <a:rPr lang="en-US" dirty="0" smtClean="0">
                <a:solidFill>
                  <a:schemeClr val="tx2">
                    <a:lumMod val="60000"/>
                    <a:lumOff val="40000"/>
                  </a:schemeClr>
                </a:solidFill>
              </a:rPr>
              <a:t> </a:t>
            </a:r>
            <a:r>
              <a:rPr lang="en-US" dirty="0" err="1" smtClean="0">
                <a:solidFill>
                  <a:schemeClr val="tx2">
                    <a:lumMod val="60000"/>
                    <a:lumOff val="40000"/>
                  </a:schemeClr>
                </a:solidFill>
              </a:rPr>
              <a:t>Deshapriya</a:t>
            </a:r>
            <a:endParaRPr lang="en-US" dirty="0" smtClean="0">
              <a:solidFill>
                <a:schemeClr val="tx2">
                  <a:lumMod val="60000"/>
                  <a:lumOff val="40000"/>
                </a:schemeClr>
              </a:solidFill>
            </a:endParaRPr>
          </a:p>
          <a:p>
            <a:r>
              <a:rPr lang="en-US" dirty="0">
                <a:solidFill>
                  <a:schemeClr val="tx2">
                    <a:lumMod val="60000"/>
                    <a:lumOff val="40000"/>
                  </a:schemeClr>
                </a:solidFill>
              </a:rPr>
              <a:t>M1 Space Applications (2013 Intake)</a:t>
            </a:r>
          </a:p>
          <a:p>
            <a:r>
              <a:rPr lang="en-US" dirty="0" smtClean="0">
                <a:solidFill>
                  <a:schemeClr val="tx2">
                    <a:lumMod val="60000"/>
                    <a:lumOff val="40000"/>
                  </a:schemeClr>
                </a:solidFill>
              </a:rPr>
              <a:t>USTH</a:t>
            </a:r>
            <a:endParaRPr lang="en-US" dirty="0">
              <a:solidFill>
                <a:schemeClr val="tx2">
                  <a:lumMod val="60000"/>
                  <a:lumOff val="40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0"/>
            <a:ext cx="1181100" cy="8382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086" y="1752600"/>
            <a:ext cx="247001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47006" y="1034534"/>
            <a:ext cx="4498989" cy="369332"/>
          </a:xfrm>
          <a:prstGeom prst="rect">
            <a:avLst/>
          </a:prstGeom>
          <a:noFill/>
        </p:spPr>
        <p:txBody>
          <a:bodyPr wrap="none" rtlCol="0">
            <a:spAutoFit/>
          </a:bodyPr>
          <a:lstStyle/>
          <a:p>
            <a:pPr algn="ctr"/>
            <a:r>
              <a:rPr lang="en-US" b="1" dirty="0" smtClean="0">
                <a:solidFill>
                  <a:srgbClr val="00B0F0"/>
                </a:solidFill>
              </a:rPr>
              <a:t>Presentation of  Summer Internship at VATLY </a:t>
            </a:r>
            <a:endParaRPr lang="en-US" b="1" dirty="0">
              <a:solidFill>
                <a:srgbClr val="00B0F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037283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Millisecond Pulsars </a:t>
            </a:r>
            <a:r>
              <a:rPr lang="en-US" dirty="0" smtClean="0"/>
              <a:t>as </a:t>
            </a:r>
            <a:r>
              <a:rPr lang="en-US" dirty="0" smtClean="0"/>
              <a:t>Labs </a:t>
            </a:r>
            <a:endParaRPr lang="en-US" dirty="0"/>
          </a:p>
        </p:txBody>
      </p:sp>
      <p:sp>
        <p:nvSpPr>
          <p:cNvPr id="4" name="TextBox 3"/>
          <p:cNvSpPr txBox="1"/>
          <p:nvPr/>
        </p:nvSpPr>
        <p:spPr>
          <a:xfrm>
            <a:off x="228600" y="1371600"/>
            <a:ext cx="4315027" cy="369332"/>
          </a:xfrm>
          <a:prstGeom prst="rect">
            <a:avLst/>
          </a:prstGeom>
          <a:noFill/>
        </p:spPr>
        <p:txBody>
          <a:bodyPr wrap="none" rtlCol="0">
            <a:spAutoFit/>
          </a:bodyPr>
          <a:lstStyle/>
          <a:p>
            <a:r>
              <a:rPr lang="en-US" b="1" dirty="0" smtClean="0">
                <a:solidFill>
                  <a:srgbClr val="0070C0"/>
                </a:solidFill>
              </a:rPr>
              <a:t>Millisecond pulsars </a:t>
            </a:r>
            <a:r>
              <a:rPr lang="en-US" b="1" dirty="0" smtClean="0">
                <a:solidFill>
                  <a:srgbClr val="0070C0"/>
                </a:solidFill>
              </a:rPr>
              <a:t>are very precise objects</a:t>
            </a:r>
            <a:endParaRPr lang="en-US" b="1" dirty="0">
              <a:solidFill>
                <a:srgbClr val="0070C0"/>
              </a:solidFill>
            </a:endParaRPr>
          </a:p>
        </p:txBody>
      </p:sp>
      <p:sp>
        <p:nvSpPr>
          <p:cNvPr id="5" name="TextBox 4"/>
          <p:cNvSpPr txBox="1"/>
          <p:nvPr/>
        </p:nvSpPr>
        <p:spPr>
          <a:xfrm>
            <a:off x="5486400" y="1371600"/>
            <a:ext cx="2961003" cy="369332"/>
          </a:xfrm>
          <a:prstGeom prst="rect">
            <a:avLst/>
          </a:prstGeom>
          <a:noFill/>
        </p:spPr>
        <p:txBody>
          <a:bodyPr wrap="none" rtlCol="0">
            <a:spAutoFit/>
          </a:bodyPr>
          <a:lstStyle/>
          <a:p>
            <a:r>
              <a:rPr lang="en-US" b="1" dirty="0" smtClean="0">
                <a:solidFill>
                  <a:srgbClr val="0070C0"/>
                </a:solidFill>
              </a:rPr>
              <a:t>They are very accurate clocks</a:t>
            </a:r>
            <a:endParaRPr lang="en-US" b="1" dirty="0">
              <a:solidFill>
                <a:srgbClr val="0070C0"/>
              </a:solidFill>
            </a:endParaRPr>
          </a:p>
        </p:txBody>
      </p:sp>
      <p:sp>
        <p:nvSpPr>
          <p:cNvPr id="6" name="Right Arrow 5"/>
          <p:cNvSpPr/>
          <p:nvPr/>
        </p:nvSpPr>
        <p:spPr>
          <a:xfrm>
            <a:off x="4572000" y="1371600"/>
            <a:ext cx="7620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1981200"/>
            <a:ext cx="8229600" cy="369332"/>
          </a:xfrm>
          <a:prstGeom prst="rect">
            <a:avLst/>
          </a:prstGeom>
        </p:spPr>
        <p:txBody>
          <a:bodyPr wrap="square">
            <a:spAutoFit/>
          </a:bodyPr>
          <a:lstStyle/>
          <a:p>
            <a:r>
              <a:rPr lang="en-US" b="1" dirty="0">
                <a:solidFill>
                  <a:srgbClr val="0070C0"/>
                </a:solidFill>
              </a:rPr>
              <a:t>The ‘best’ pulsars correspond to a precision of about one microsecond over 30 years:</a:t>
            </a:r>
          </a:p>
        </p:txBody>
      </p:sp>
      <p:sp>
        <p:nvSpPr>
          <p:cNvPr id="8" name="Rectangle 7"/>
          <p:cNvSpPr/>
          <p:nvPr/>
        </p:nvSpPr>
        <p:spPr>
          <a:xfrm>
            <a:off x="2133600" y="3124200"/>
            <a:ext cx="4985701" cy="369332"/>
          </a:xfrm>
          <a:prstGeom prst="rect">
            <a:avLst/>
          </a:prstGeom>
        </p:spPr>
        <p:txBody>
          <a:bodyPr wrap="square">
            <a:spAutoFit/>
          </a:bodyPr>
          <a:lstStyle/>
          <a:p>
            <a:r>
              <a:rPr lang="en-US" b="1" dirty="0">
                <a:solidFill>
                  <a:srgbClr val="0070C0"/>
                </a:solidFill>
              </a:rPr>
              <a:t>Hence, they can compete with good atomic </a:t>
            </a:r>
            <a:r>
              <a:rPr lang="en-US" b="1" dirty="0" smtClean="0">
                <a:solidFill>
                  <a:srgbClr val="0070C0"/>
                </a:solidFill>
              </a:rPr>
              <a:t>clocks.</a:t>
            </a:r>
            <a:endParaRPr lang="en-US" b="1" dirty="0">
              <a:solidFill>
                <a:srgbClr val="0070C0"/>
              </a:solidFill>
            </a:endParaRPr>
          </a:p>
        </p:txBody>
      </p:sp>
      <p:sp>
        <p:nvSpPr>
          <p:cNvPr id="9" name="Down Arrow 8"/>
          <p:cNvSpPr/>
          <p:nvPr/>
        </p:nvSpPr>
        <p:spPr>
          <a:xfrm>
            <a:off x="4343400" y="2438400"/>
            <a:ext cx="609600" cy="581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10</a:t>
            </a:fld>
            <a:endParaRPr lang="en-US"/>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0200" y="3657600"/>
            <a:ext cx="5864747" cy="1754326"/>
          </a:xfrm>
          <a:prstGeom prst="rect">
            <a:avLst/>
          </a:prstGeom>
          <a:noFill/>
        </p:spPr>
        <p:txBody>
          <a:bodyPr wrap="none" rtlCol="0">
            <a:spAutoFit/>
          </a:bodyPr>
          <a:lstStyle/>
          <a:p>
            <a:r>
              <a:rPr lang="en-US" b="1" dirty="0" smtClean="0">
                <a:solidFill>
                  <a:srgbClr val="00B050"/>
                </a:solidFill>
              </a:rPr>
              <a:t>Ex: PSR J2145-0750</a:t>
            </a:r>
          </a:p>
          <a:p>
            <a:r>
              <a:rPr lang="en-US" b="1" dirty="0">
                <a:solidFill>
                  <a:srgbClr val="00B050"/>
                </a:solidFill>
              </a:rPr>
              <a:t>	</a:t>
            </a:r>
            <a:r>
              <a:rPr lang="en-US" b="1" dirty="0" smtClean="0">
                <a:solidFill>
                  <a:srgbClr val="00B050"/>
                </a:solidFill>
              </a:rPr>
              <a:t>At 14:15h 09</a:t>
            </a:r>
            <a:r>
              <a:rPr lang="en-US" b="1" baseline="30000" dirty="0" smtClean="0">
                <a:solidFill>
                  <a:srgbClr val="00B050"/>
                </a:solidFill>
              </a:rPr>
              <a:t>th</a:t>
            </a:r>
            <a:r>
              <a:rPr lang="en-US" b="1" dirty="0" smtClean="0">
                <a:solidFill>
                  <a:srgbClr val="00B050"/>
                </a:solidFill>
              </a:rPr>
              <a:t> September 2014 (Hanoi Local time)</a:t>
            </a:r>
          </a:p>
          <a:p>
            <a:endParaRPr lang="en-US" b="1" dirty="0">
              <a:solidFill>
                <a:srgbClr val="00B050"/>
              </a:solidFill>
            </a:endParaRPr>
          </a:p>
          <a:p>
            <a:r>
              <a:rPr lang="en-US" b="1" dirty="0">
                <a:solidFill>
                  <a:srgbClr val="00B050"/>
                </a:solidFill>
              </a:rPr>
              <a:t>P = </a:t>
            </a:r>
            <a:r>
              <a:rPr lang="en-US" b="1" dirty="0" smtClean="0">
                <a:solidFill>
                  <a:srgbClr val="00B050"/>
                </a:solidFill>
              </a:rPr>
              <a:t>16.05242392429388800 </a:t>
            </a:r>
            <a:r>
              <a:rPr lang="en-US" b="1" dirty="0" err="1" smtClean="0">
                <a:solidFill>
                  <a:srgbClr val="00B050"/>
                </a:solidFill>
              </a:rPr>
              <a:t>ms</a:t>
            </a:r>
            <a:endParaRPr lang="en-US" b="1" dirty="0" smtClean="0">
              <a:solidFill>
                <a:srgbClr val="00B050"/>
              </a:solidFill>
            </a:endParaRPr>
          </a:p>
          <a:p>
            <a:r>
              <a:rPr lang="en-US" b="1" dirty="0">
                <a:solidFill>
                  <a:srgbClr val="00B050"/>
                </a:solidFill>
              </a:rPr>
              <a:t> </a:t>
            </a:r>
            <a:r>
              <a:rPr lang="en-US" b="1" dirty="0" smtClean="0">
                <a:solidFill>
                  <a:srgbClr val="00B050"/>
                </a:solidFill>
              </a:rPr>
              <a:t>     ±0.00000000000000003 </a:t>
            </a:r>
            <a:r>
              <a:rPr lang="en-US" b="1" dirty="0" err="1" smtClean="0">
                <a:solidFill>
                  <a:srgbClr val="00B050"/>
                </a:solidFill>
              </a:rPr>
              <a:t>ms</a:t>
            </a:r>
            <a:endParaRPr lang="en-US" b="1" dirty="0">
              <a:solidFill>
                <a:srgbClr val="00B050"/>
              </a:solidFill>
            </a:endParaRPr>
          </a:p>
          <a:p>
            <a:endParaRPr lang="en-US" b="1" dirty="0" smtClean="0">
              <a:solidFill>
                <a:srgbClr val="00B050"/>
              </a:solidFill>
            </a:endParaRPr>
          </a:p>
        </p:txBody>
      </p:sp>
    </p:spTree>
    <p:extLst>
      <p:ext uri="{BB962C8B-B14F-4D97-AF65-F5344CB8AC3E}">
        <p14:creationId xmlns:p14="http://schemas.microsoft.com/office/powerpoint/2010/main" val="24394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79" y="0"/>
            <a:ext cx="6183697" cy="944562"/>
          </a:xfrm>
        </p:spPr>
        <p:txBody>
          <a:bodyPr/>
          <a:lstStyle/>
          <a:p>
            <a:r>
              <a:rPr lang="en-US" dirty="0" smtClean="0"/>
              <a:t>Pulse Profile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464300" y="1143000"/>
            <a:ext cx="3393700" cy="16764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7709"/>
          <a:stretch>
            <a:fillRect/>
          </a:stretch>
        </p:blipFill>
        <p:spPr bwMode="auto">
          <a:xfrm>
            <a:off x="1295400" y="3200400"/>
            <a:ext cx="2590800" cy="2924175"/>
          </a:xfrm>
          <a:prstGeom prst="rect">
            <a:avLst/>
          </a:prstGeom>
          <a:solidFill>
            <a:srgbClr val="FFFFFF">
              <a:alpha val="0"/>
            </a:srgbClr>
          </a:solidFill>
          <a:ln>
            <a:noFill/>
          </a:ln>
        </p:spPr>
      </p:pic>
      <p:grpSp>
        <p:nvGrpSpPr>
          <p:cNvPr id="8" name="Group 7"/>
          <p:cNvGrpSpPr/>
          <p:nvPr/>
        </p:nvGrpSpPr>
        <p:grpSpPr>
          <a:xfrm>
            <a:off x="4724400" y="3200400"/>
            <a:ext cx="3200400" cy="3076574"/>
            <a:chOff x="0" y="-103205"/>
            <a:chExt cx="2962909" cy="2989280"/>
          </a:xfrm>
        </p:grpSpPr>
        <p:grpSp>
          <p:nvGrpSpPr>
            <p:cNvPr id="9" name="Group 8"/>
            <p:cNvGrpSpPr/>
            <p:nvPr/>
          </p:nvGrpSpPr>
          <p:grpSpPr>
            <a:xfrm>
              <a:off x="0" y="-103205"/>
              <a:ext cx="2962909" cy="2989280"/>
              <a:chOff x="0" y="-103205"/>
              <a:chExt cx="2962909" cy="2989280"/>
            </a:xfrm>
          </p:grpSpPr>
          <p:grpSp>
            <p:nvGrpSpPr>
              <p:cNvPr id="11" name="Group 10"/>
              <p:cNvGrpSpPr/>
              <p:nvPr/>
            </p:nvGrpSpPr>
            <p:grpSpPr>
              <a:xfrm>
                <a:off x="0" y="-103205"/>
                <a:ext cx="2962909" cy="2989280"/>
                <a:chOff x="0" y="-103205"/>
                <a:chExt cx="2962909" cy="2989280"/>
              </a:xfrm>
            </p:grpSpPr>
            <p:grpSp>
              <p:nvGrpSpPr>
                <p:cNvPr id="13" name="Group 12"/>
                <p:cNvGrpSpPr/>
                <p:nvPr/>
              </p:nvGrpSpPr>
              <p:grpSpPr>
                <a:xfrm>
                  <a:off x="0" y="-103205"/>
                  <a:ext cx="2962909" cy="2989280"/>
                  <a:chOff x="0" y="-103205"/>
                  <a:chExt cx="2962909" cy="2989280"/>
                </a:xfrm>
              </p:grpSpPr>
              <p:sp>
                <p:nvSpPr>
                  <p:cNvPr id="15" name="Text Box 2"/>
                  <p:cNvSpPr txBox="1">
                    <a:spLocks noChangeArrowheads="1"/>
                  </p:cNvSpPr>
                  <p:nvPr/>
                </p:nvSpPr>
                <p:spPr bwMode="auto">
                  <a:xfrm>
                    <a:off x="1058182" y="1373350"/>
                    <a:ext cx="208280" cy="300355"/>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dirty="0">
                        <a:effectLst/>
                        <a:latin typeface="Calibri"/>
                        <a:ea typeface="Calibri"/>
                        <a:cs typeface="Calibri"/>
                      </a:rPr>
                      <a:t>ω</a:t>
                    </a:r>
                    <a:endParaRPr lang="en-US" sz="1100" dirty="0">
                      <a:effectLst/>
                      <a:latin typeface="Calibri"/>
                      <a:ea typeface="Calibri"/>
                      <a:cs typeface="Times New Roman"/>
                    </a:endParaRPr>
                  </a:p>
                </p:txBody>
              </p:sp>
              <p:grpSp>
                <p:nvGrpSpPr>
                  <p:cNvPr id="16" name="Group 15"/>
                  <p:cNvGrpSpPr/>
                  <p:nvPr/>
                </p:nvGrpSpPr>
                <p:grpSpPr>
                  <a:xfrm>
                    <a:off x="0" y="-103205"/>
                    <a:ext cx="2962909" cy="2989280"/>
                    <a:chOff x="0" y="-103205"/>
                    <a:chExt cx="2962909" cy="2989280"/>
                  </a:xfrm>
                </p:grpSpPr>
                <p:sp>
                  <p:nvSpPr>
                    <p:cNvPr id="17" name="Text Box 2"/>
                    <p:cNvSpPr txBox="1">
                      <a:spLocks noChangeArrowheads="1"/>
                    </p:cNvSpPr>
                    <p:nvPr/>
                  </p:nvSpPr>
                  <p:spPr bwMode="auto">
                    <a:xfrm>
                      <a:off x="829945" y="961521"/>
                      <a:ext cx="370253" cy="351881"/>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effectLst/>
                          <a:latin typeface="Calibri"/>
                          <a:ea typeface="Calibri"/>
                          <a:cs typeface="Calibri"/>
                        </a:rPr>
                        <a:t>α</a:t>
                      </a:r>
                      <a:endParaRPr lang="en-US" sz="1100">
                        <a:effectLst/>
                        <a:latin typeface="Calibri"/>
                        <a:ea typeface="Calibri"/>
                        <a:cs typeface="Times New Roman"/>
                      </a:endParaRPr>
                    </a:p>
                  </p:txBody>
                </p:sp>
                <p:grpSp>
                  <p:nvGrpSpPr>
                    <p:cNvPr id="18" name="Group 17"/>
                    <p:cNvGrpSpPr/>
                    <p:nvPr/>
                  </p:nvGrpSpPr>
                  <p:grpSpPr>
                    <a:xfrm>
                      <a:off x="0" y="-103205"/>
                      <a:ext cx="2962909" cy="2989280"/>
                      <a:chOff x="0" y="-103205"/>
                      <a:chExt cx="2962909" cy="2989280"/>
                    </a:xfrm>
                  </p:grpSpPr>
                  <p:sp>
                    <p:nvSpPr>
                      <p:cNvPr id="19" name="Text Box 2"/>
                      <p:cNvSpPr txBox="1">
                        <a:spLocks noChangeArrowheads="1"/>
                      </p:cNvSpPr>
                      <p:nvPr/>
                    </p:nvSpPr>
                    <p:spPr bwMode="auto">
                      <a:xfrm>
                        <a:off x="762000" y="1733550"/>
                        <a:ext cx="276225" cy="42354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effectLst/>
                            <a:latin typeface="Calibri"/>
                            <a:ea typeface="Calibri"/>
                            <a:cs typeface="Times New Roman"/>
                          </a:rPr>
                          <a:t>O</a:t>
                        </a:r>
                        <a:endParaRPr lang="en-US" sz="1100">
                          <a:effectLst/>
                          <a:latin typeface="Calibri"/>
                          <a:ea typeface="Calibri"/>
                          <a:cs typeface="Times New Roman"/>
                        </a:endParaRPr>
                      </a:p>
                    </p:txBody>
                  </p:sp>
                  <p:grpSp>
                    <p:nvGrpSpPr>
                      <p:cNvPr id="20" name="Group 19"/>
                      <p:cNvGrpSpPr/>
                      <p:nvPr/>
                    </p:nvGrpSpPr>
                    <p:grpSpPr>
                      <a:xfrm>
                        <a:off x="0" y="-103205"/>
                        <a:ext cx="2962909" cy="2989280"/>
                        <a:chOff x="0" y="-103205"/>
                        <a:chExt cx="2962909" cy="2989280"/>
                      </a:xfrm>
                    </p:grpSpPr>
                    <mc:AlternateContent xmlns:mc="http://schemas.openxmlformats.org/markup-compatibility/2006" xmlns:a14="http://schemas.microsoft.com/office/drawing/2010/main">
                      <mc:Choice Requires="a14">
                        <p:sp>
                          <p:nvSpPr>
                            <p:cNvPr id="21" name="Text Box 2"/>
                            <p:cNvSpPr txBox="1">
                              <a:spLocks noChangeArrowheads="1"/>
                            </p:cNvSpPr>
                            <p:nvPr/>
                          </p:nvSpPr>
                          <p:spPr bwMode="auto">
                            <a:xfrm>
                              <a:off x="1524000" y="426398"/>
                              <a:ext cx="609578" cy="447675"/>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acc>
                                      <m:accPr>
                                        <m:chr m:val="⃗"/>
                                        <m:ctrlPr>
                                          <a:rPr lang="en-US" sz="1100" b="1" i="1">
                                            <a:effectLst/>
                                            <a:latin typeface="Cambria Math"/>
                                            <a:ea typeface="Calibri"/>
                                            <a:cs typeface="Times New Roman"/>
                                          </a:rPr>
                                        </m:ctrlPr>
                                      </m:accPr>
                                      <m:e>
                                        <m:r>
                                          <a:rPr lang="en-US" sz="1100" b="1" i="1">
                                            <a:effectLst/>
                                            <a:latin typeface="Cambria Math"/>
                                            <a:ea typeface="Calibri"/>
                                            <a:cs typeface="Times New Roman"/>
                                          </a:rPr>
                                          <m:t>𝒎𝒂𝒈</m:t>
                                        </m:r>
                                      </m:e>
                                    </m:acc>
                                  </m:oMath>
                                </m:oMathPara>
                              </a14:m>
                              <a:endParaRPr lang="en-US" sz="1100">
                                <a:effectLst/>
                                <a:latin typeface="Calibri"/>
                                <a:ea typeface="Calibri"/>
                                <a:cs typeface="Times New Roman"/>
                              </a:endParaRPr>
                            </a:p>
                          </p:txBody>
                        </p:sp>
                      </mc:Choice>
                      <mc:Fallback xmlns="">
                        <p:sp>
                          <p:nvSpPr>
                            <p:cNvPr id="21" name="Text Box 2"/>
                            <p:cNvSpPr txBox="1">
                              <a:spLocks noRot="1" noChangeAspect="1" noMove="1" noResize="1" noEditPoints="1" noAdjustHandles="1" noChangeArrowheads="1" noChangeShapeType="1" noTextEdit="1"/>
                            </p:cNvSpPr>
                            <p:nvPr/>
                          </p:nvSpPr>
                          <p:spPr bwMode="auto">
                            <a:xfrm>
                              <a:off x="1524000" y="426398"/>
                              <a:ext cx="609578" cy="447675"/>
                            </a:xfrm>
                            <a:prstGeom prst="rect">
                              <a:avLst/>
                            </a:prstGeom>
                            <a:blipFill rotWithShape="1">
                              <a:blip r:embed="rId4"/>
                              <a:stretch>
                                <a:fillRect/>
                              </a:stretch>
                            </a:blipFill>
                            <a:ln w="9525">
                              <a:noFill/>
                              <a:miter lim="800000"/>
                              <a:headEnd/>
                              <a:tailEnd/>
                            </a:ln>
                          </p:spPr>
                          <p:txBody>
                            <a:bodyPr/>
                            <a:lstStyle/>
                            <a:p>
                              <a:r>
                                <a:rPr lang="en-US">
                                  <a:noFill/>
                                </a:rPr>
                                <a:t> </a:t>
                              </a:r>
                            </a:p>
                          </p:txBody>
                        </p:sp>
                      </mc:Fallback>
                    </mc:AlternateContent>
                    <p:grpSp>
                      <p:nvGrpSpPr>
                        <p:cNvPr id="22" name="Group 21"/>
                        <p:cNvGrpSpPr/>
                        <p:nvPr/>
                      </p:nvGrpSpPr>
                      <p:grpSpPr>
                        <a:xfrm>
                          <a:off x="0" y="-103205"/>
                          <a:ext cx="2962909" cy="2989280"/>
                          <a:chOff x="0" y="-103205"/>
                          <a:chExt cx="2962909" cy="2989280"/>
                        </a:xfrm>
                      </p:grpSpPr>
                      <p:grpSp>
                        <p:nvGrpSpPr>
                          <p:cNvPr id="23" name="Group 22"/>
                          <p:cNvGrpSpPr/>
                          <p:nvPr/>
                        </p:nvGrpSpPr>
                        <p:grpSpPr>
                          <a:xfrm>
                            <a:off x="0" y="-103205"/>
                            <a:ext cx="2962909" cy="2989280"/>
                            <a:chOff x="0" y="-103205"/>
                            <a:chExt cx="2962909" cy="2989280"/>
                          </a:xfrm>
                        </p:grpSpPr>
                        <p:sp>
                          <p:nvSpPr>
                            <p:cNvPr id="25" name="Text Box 2"/>
                            <p:cNvSpPr txBox="1">
                              <a:spLocks noChangeArrowheads="1"/>
                            </p:cNvSpPr>
                            <p:nvPr/>
                          </p:nvSpPr>
                          <p:spPr bwMode="auto">
                            <a:xfrm>
                              <a:off x="708525" y="-103205"/>
                              <a:ext cx="276225" cy="419100"/>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effectLst/>
                                  <a:latin typeface="Calibri"/>
                                  <a:ea typeface="Calibri"/>
                                  <a:cs typeface="Times New Roman"/>
                                </a:rPr>
                                <a:t>Z</a:t>
                              </a:r>
                              <a:endParaRPr lang="en-US" sz="1100">
                                <a:effectLst/>
                                <a:latin typeface="Calibri"/>
                                <a:ea typeface="Calibri"/>
                                <a:cs typeface="Times New Roman"/>
                              </a:endParaRPr>
                            </a:p>
                          </p:txBody>
                        </p:sp>
                        <p:grpSp>
                          <p:nvGrpSpPr>
                            <p:cNvPr id="26" name="Group 25"/>
                            <p:cNvGrpSpPr/>
                            <p:nvPr/>
                          </p:nvGrpSpPr>
                          <p:grpSpPr>
                            <a:xfrm>
                              <a:off x="0" y="209550"/>
                              <a:ext cx="2962909" cy="2676525"/>
                              <a:chOff x="0" y="0"/>
                              <a:chExt cx="2962909" cy="2676525"/>
                            </a:xfrm>
                          </p:grpSpPr>
                          <p:grpSp>
                            <p:nvGrpSpPr>
                              <p:cNvPr id="27" name="Group 26"/>
                              <p:cNvGrpSpPr/>
                              <p:nvPr/>
                            </p:nvGrpSpPr>
                            <p:grpSpPr>
                              <a:xfrm>
                                <a:off x="161925" y="0"/>
                                <a:ext cx="2800984" cy="2254704"/>
                                <a:chOff x="0" y="0"/>
                                <a:chExt cx="2800984" cy="2254704"/>
                              </a:xfrm>
                            </p:grpSpPr>
                            <p:grpSp>
                              <p:nvGrpSpPr>
                                <p:cNvPr id="29" name="Group 28"/>
                                <p:cNvGrpSpPr/>
                                <p:nvPr/>
                              </p:nvGrpSpPr>
                              <p:grpSpPr>
                                <a:xfrm>
                                  <a:off x="0" y="0"/>
                                  <a:ext cx="2510337" cy="2254704"/>
                                  <a:chOff x="0" y="0"/>
                                  <a:chExt cx="2510337" cy="2254704"/>
                                </a:xfrm>
                              </p:grpSpPr>
                              <p:cxnSp>
                                <p:nvCxnSpPr>
                                  <p:cNvPr id="31" name="Straight Arrow Connector 30"/>
                                  <p:cNvCxnSpPr>
                                    <a:endCxn id="37" idx="6"/>
                                  </p:cNvCxnSpPr>
                                  <p:nvPr/>
                                </p:nvCxnSpPr>
                                <p:spPr>
                                  <a:xfrm flipV="1">
                                    <a:off x="714135" y="557077"/>
                                    <a:ext cx="699919" cy="996769"/>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713655" y="984687"/>
                                    <a:ext cx="1112932" cy="564078"/>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14375" y="1552575"/>
                                    <a:ext cx="1795962" cy="0"/>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a:off x="0" y="1552575"/>
                                    <a:ext cx="715191" cy="702129"/>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714375" y="0"/>
                                    <a:ext cx="0" cy="1551214"/>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0" y="581025"/>
                                    <a:ext cx="715191" cy="96991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7" name="Oval 36"/>
                                  <p:cNvSpPr/>
                                  <p:nvPr/>
                                </p:nvSpPr>
                                <p:spPr>
                                  <a:xfrm>
                                    <a:off x="0" y="504825"/>
                                    <a:ext cx="1414054" cy="104503"/>
                                  </a:xfrm>
                                  <a:prstGeom prst="ellipse">
                                    <a:avLst/>
                                  </a:prstGeom>
                                  <a:solidFill>
                                    <a:schemeClr val="bg1"/>
                                  </a:solid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0" name="Text Box 2"/>
                                <p:cNvSpPr txBox="1">
                                  <a:spLocks noChangeArrowheads="1"/>
                                </p:cNvSpPr>
                                <p:nvPr/>
                              </p:nvSpPr>
                              <p:spPr bwMode="auto">
                                <a:xfrm>
                                  <a:off x="2524125" y="1418939"/>
                                  <a:ext cx="276859" cy="42417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effectLst/>
                                      <a:latin typeface="Calibri"/>
                                      <a:ea typeface="Calibri"/>
                                      <a:cs typeface="Times New Roman"/>
                                    </a:rPr>
                                    <a:t>X</a:t>
                                  </a:r>
                                  <a:endParaRPr lang="en-US" sz="1100">
                                    <a:effectLst/>
                                    <a:latin typeface="Calibri"/>
                                    <a:ea typeface="Calibri"/>
                                    <a:cs typeface="Times New Roman"/>
                                  </a:endParaRPr>
                                </a:p>
                              </p:txBody>
                            </p:sp>
                          </p:grpSp>
                          <p:sp>
                            <p:nvSpPr>
                              <p:cNvPr id="28" name="Text Box 2"/>
                              <p:cNvSpPr txBox="1">
                                <a:spLocks noChangeArrowheads="1"/>
                              </p:cNvSpPr>
                              <p:nvPr/>
                            </p:nvSpPr>
                            <p:spPr bwMode="auto">
                              <a:xfrm>
                                <a:off x="0" y="2257425"/>
                                <a:ext cx="276225" cy="419100"/>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effectLst/>
                                    <a:latin typeface="Calibri"/>
                                    <a:ea typeface="Calibri"/>
                                    <a:cs typeface="Times New Roman"/>
                                  </a:rPr>
                                  <a:t>Y</a:t>
                                </a:r>
                                <a:endParaRPr lang="en-US" sz="1100">
                                  <a:effectLst/>
                                  <a:latin typeface="Calibri"/>
                                  <a:ea typeface="Calibri"/>
                                  <a:cs typeface="Times New Roman"/>
                                </a:endParaRPr>
                              </a:p>
                            </p:txBody>
                          </p:sp>
                        </p:grpSp>
                      </p:grpSp>
                      <mc:AlternateContent xmlns:mc="http://schemas.openxmlformats.org/markup-compatibility/2006" xmlns:a14="http://schemas.microsoft.com/office/drawing/2010/main">
                        <mc:Choice Requires="a14">
                          <p:sp>
                            <p:nvSpPr>
                              <p:cNvPr id="24" name="Text Box 2"/>
                              <p:cNvSpPr txBox="1">
                                <a:spLocks noChangeArrowheads="1"/>
                              </p:cNvSpPr>
                              <p:nvPr/>
                            </p:nvSpPr>
                            <p:spPr bwMode="auto">
                              <a:xfrm>
                                <a:off x="1926809" y="1019929"/>
                                <a:ext cx="745452" cy="419100"/>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acc>
                                        <m:accPr>
                                          <m:chr m:val="⃗"/>
                                          <m:ctrlPr>
                                            <a:rPr lang="en-US" sz="1100" b="1" i="1">
                                              <a:effectLst/>
                                              <a:latin typeface="Cambria Math"/>
                                              <a:ea typeface="Calibri"/>
                                              <a:cs typeface="Times New Roman"/>
                                            </a:rPr>
                                          </m:ctrlPr>
                                        </m:accPr>
                                        <m:e>
                                          <m:r>
                                            <a:rPr lang="en-US" sz="1100" b="1" i="1">
                                              <a:effectLst/>
                                              <a:latin typeface="Cambria Math"/>
                                              <a:ea typeface="Calibri"/>
                                              <a:cs typeface="Times New Roman"/>
                                            </a:rPr>
                                            <m:t>𝒍𝒐𝒔</m:t>
                                          </m:r>
                                        </m:e>
                                      </m:acc>
                                    </m:oMath>
                                  </m:oMathPara>
                                </a14:m>
                                <a:endParaRPr lang="en-US" sz="1100">
                                  <a:effectLst/>
                                  <a:latin typeface="Calibri"/>
                                  <a:ea typeface="Calibri"/>
                                  <a:cs typeface="Times New Roman"/>
                                </a:endParaRPr>
                              </a:p>
                            </p:txBody>
                          </p:sp>
                        </mc:Choice>
                        <mc:Fallback xmlns="">
                          <p:sp>
                            <p:nvSpPr>
                              <p:cNvPr id="24" name="Text Box 2"/>
                              <p:cNvSpPr txBox="1">
                                <a:spLocks noRot="1" noChangeAspect="1" noMove="1" noResize="1" noEditPoints="1" noAdjustHandles="1" noChangeArrowheads="1" noChangeShapeType="1" noTextEdit="1"/>
                              </p:cNvSpPr>
                              <p:nvPr/>
                            </p:nvSpPr>
                            <p:spPr bwMode="auto">
                              <a:xfrm>
                                <a:off x="1926809" y="1019929"/>
                                <a:ext cx="745452" cy="419100"/>
                              </a:xfrm>
                              <a:prstGeom prst="rect">
                                <a:avLst/>
                              </a:prstGeom>
                              <a:blipFill rotWithShape="1">
                                <a:blip r:embed="rId5"/>
                                <a:stretch>
                                  <a:fillRect/>
                                </a:stretch>
                              </a:blipFill>
                              <a:ln w="9525">
                                <a:noFill/>
                                <a:miter lim="800000"/>
                                <a:headEnd/>
                                <a:tailEnd/>
                              </a:ln>
                            </p:spPr>
                            <p:txBody>
                              <a:bodyPr/>
                              <a:lstStyle/>
                              <a:p>
                                <a:r>
                                  <a:rPr lang="en-US">
                                    <a:noFill/>
                                  </a:rPr>
                                  <a:t> </a:t>
                                </a:r>
                              </a:p>
                            </p:txBody>
                          </p:sp>
                        </mc:Fallback>
                      </mc:AlternateContent>
                    </p:grpSp>
                  </p:grpSp>
                </p:grpSp>
              </p:grpSp>
            </p:grpSp>
            <p:sp>
              <p:nvSpPr>
                <p:cNvPr id="14" name="Arc 13"/>
                <p:cNvSpPr/>
                <p:nvPr/>
              </p:nvSpPr>
              <p:spPr>
                <a:xfrm rot="1359785">
                  <a:off x="433654" y="1025908"/>
                  <a:ext cx="1033582" cy="810895"/>
                </a:xfrm>
                <a:prstGeom prst="arc">
                  <a:avLst>
                    <a:gd name="adj1" fmla="val 14306915"/>
                    <a:gd name="adj2" fmla="val 18026020"/>
                  </a:avLst>
                </a:prstGeom>
                <a:ln w="1270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Arc 11"/>
              <p:cNvSpPr/>
              <p:nvPr/>
            </p:nvSpPr>
            <p:spPr>
              <a:xfrm>
                <a:off x="701313" y="1313402"/>
                <a:ext cx="692785" cy="466724"/>
              </a:xfrm>
              <a:prstGeom prst="arc">
                <a:avLst>
                  <a:gd name="adj1" fmla="val 17958277"/>
                  <a:gd name="adj2" fmla="val 21048322"/>
                </a:avLst>
              </a:prstGeom>
              <a:ln w="1270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0" name="Straight Connector 9"/>
            <p:cNvCxnSpPr/>
            <p:nvPr/>
          </p:nvCxnSpPr>
          <p:spPr>
            <a:xfrm flipV="1">
              <a:off x="877116" y="688249"/>
              <a:ext cx="0" cy="78376"/>
            </a:xfrm>
            <a:prstGeom prst="line">
              <a:avLst/>
            </a:prstGeom>
            <a:ln w="12700"/>
          </p:spPr>
          <p:style>
            <a:lnRef idx="1">
              <a:schemeClr val="dk1"/>
            </a:lnRef>
            <a:fillRef idx="0">
              <a:schemeClr val="dk1"/>
            </a:fillRef>
            <a:effectRef idx="0">
              <a:schemeClr val="dk1"/>
            </a:effectRef>
            <a:fontRef idx="minor">
              <a:schemeClr val="tx1"/>
            </a:fontRef>
          </p:style>
        </p:cxnSp>
      </p:grpSp>
      <p:sp>
        <p:nvSpPr>
          <p:cNvPr id="38" name="Rectangle 37"/>
          <p:cNvSpPr/>
          <p:nvPr/>
        </p:nvSpPr>
        <p:spPr>
          <a:xfrm>
            <a:off x="809717" y="6127810"/>
            <a:ext cx="3076483" cy="369332"/>
          </a:xfrm>
          <a:prstGeom prst="rect">
            <a:avLst/>
          </a:prstGeom>
        </p:spPr>
        <p:txBody>
          <a:bodyPr wrap="none">
            <a:spAutoFit/>
          </a:bodyPr>
          <a:lstStyle/>
          <a:p>
            <a:r>
              <a:rPr lang="en-US" b="1" dirty="0" smtClean="0">
                <a:solidFill>
                  <a:srgbClr val="0070C0"/>
                </a:solidFill>
              </a:rPr>
              <a:t>Pulsar is seen as soon as </a:t>
            </a:r>
            <a:r>
              <a:rPr lang="en-US" b="1" i="1" dirty="0" smtClean="0">
                <a:solidFill>
                  <a:srgbClr val="0070C0"/>
                </a:solidFill>
              </a:rPr>
              <a:t>ω&lt;3ρ</a:t>
            </a:r>
            <a:endParaRPr lang="en-US" b="1" dirty="0">
              <a:solidFill>
                <a:srgbClr val="0070C0"/>
              </a:solidFill>
            </a:endParaRPr>
          </a:p>
        </p:txBody>
      </p:sp>
      <p:pic>
        <p:nvPicPr>
          <p:cNvPr id="39" name="Picture 3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799" y="2806540"/>
            <a:ext cx="3429001" cy="3468455"/>
          </a:xfrm>
          <a:prstGeom prst="rect">
            <a:avLst/>
          </a:prstGeom>
          <a:solidFill>
            <a:srgbClr val="FFFFFF"/>
          </a:solidFill>
          <a:ln>
            <a:noFill/>
          </a:ln>
        </p:spPr>
      </p:pic>
      <p:sp>
        <p:nvSpPr>
          <p:cNvPr id="40" name="Rectangle 39"/>
          <p:cNvSpPr/>
          <p:nvPr/>
        </p:nvSpPr>
        <p:spPr>
          <a:xfrm>
            <a:off x="509392" y="6127811"/>
            <a:ext cx="3529208" cy="646331"/>
          </a:xfrm>
          <a:prstGeom prst="rect">
            <a:avLst/>
          </a:prstGeom>
          <a:solidFill>
            <a:schemeClr val="bg1"/>
          </a:solidFill>
        </p:spPr>
        <p:txBody>
          <a:bodyPr wrap="square">
            <a:spAutoFit/>
          </a:bodyPr>
          <a:lstStyle/>
          <a:p>
            <a:pPr algn="ctr"/>
            <a:r>
              <a:rPr lang="en-US" b="1" dirty="0" smtClean="0">
                <a:solidFill>
                  <a:srgbClr val="0070C0"/>
                </a:solidFill>
              </a:rPr>
              <a:t>The </a:t>
            </a:r>
            <a:r>
              <a:rPr lang="en-US" b="1" dirty="0">
                <a:solidFill>
                  <a:srgbClr val="0070C0"/>
                </a:solidFill>
              </a:rPr>
              <a:t>probability to see the pulsar, </a:t>
            </a:r>
            <a:r>
              <a:rPr lang="en-US" b="1" i="1" dirty="0">
                <a:solidFill>
                  <a:srgbClr val="0070C0"/>
                </a:solidFill>
              </a:rPr>
              <a:t>Q</a:t>
            </a:r>
            <a:r>
              <a:rPr lang="en-US" b="1" dirty="0">
                <a:solidFill>
                  <a:srgbClr val="0070C0"/>
                </a:solidFill>
              </a:rPr>
              <a:t>, as a function of </a:t>
            </a:r>
            <a:r>
              <a:rPr lang="en-US" b="1" i="1" dirty="0" err="1">
                <a:solidFill>
                  <a:srgbClr val="0070C0"/>
                </a:solidFill>
              </a:rPr>
              <a:t>i</a:t>
            </a:r>
            <a:r>
              <a:rPr lang="en-US" b="1" i="1" baseline="-25000" dirty="0" err="1">
                <a:solidFill>
                  <a:srgbClr val="0070C0"/>
                </a:solidFill>
              </a:rPr>
              <a:t>los</a:t>
            </a:r>
            <a:endParaRPr lang="en-US" b="1" dirty="0">
              <a:solidFill>
                <a:srgbClr val="0070C0"/>
              </a:solidFill>
            </a:endParaRPr>
          </a:p>
        </p:txBody>
      </p:sp>
      <p:pic>
        <p:nvPicPr>
          <p:cNvPr id="41" name="Picture 4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8030" y="2806539"/>
            <a:ext cx="3452970" cy="3468455"/>
          </a:xfrm>
          <a:prstGeom prst="rect">
            <a:avLst/>
          </a:prstGeom>
          <a:solidFill>
            <a:srgbClr val="FFFFFF"/>
          </a:solidFill>
          <a:ln>
            <a:noFill/>
          </a:ln>
        </p:spPr>
      </p:pic>
      <p:sp>
        <p:nvSpPr>
          <p:cNvPr id="42" name="TextBox 41"/>
          <p:cNvSpPr txBox="1"/>
          <p:nvPr/>
        </p:nvSpPr>
        <p:spPr>
          <a:xfrm>
            <a:off x="4648200" y="6312476"/>
            <a:ext cx="3586238" cy="369332"/>
          </a:xfrm>
          <a:prstGeom prst="rect">
            <a:avLst/>
          </a:prstGeom>
          <a:noFill/>
        </p:spPr>
        <p:txBody>
          <a:bodyPr wrap="none" rtlCol="0">
            <a:spAutoFit/>
          </a:bodyPr>
          <a:lstStyle/>
          <a:p>
            <a:r>
              <a:rPr lang="en-US" b="1" dirty="0">
                <a:solidFill>
                  <a:srgbClr val="0070C0"/>
                </a:solidFill>
              </a:rPr>
              <a:t>The pulse width as a function of </a:t>
            </a:r>
            <a:r>
              <a:rPr lang="en-US" b="1" i="1" dirty="0" err="1">
                <a:solidFill>
                  <a:srgbClr val="0070C0"/>
                </a:solidFill>
              </a:rPr>
              <a:t>i</a:t>
            </a:r>
            <a:r>
              <a:rPr lang="en-US" b="1" i="1" baseline="-25000" dirty="0" err="1">
                <a:solidFill>
                  <a:srgbClr val="0070C0"/>
                </a:solidFill>
              </a:rPr>
              <a:t>los</a:t>
            </a:r>
            <a:r>
              <a:rPr lang="en-US" b="1" dirty="0">
                <a:solidFill>
                  <a:srgbClr val="0070C0"/>
                </a:solidFill>
              </a:rPr>
              <a:t>.</a:t>
            </a:r>
          </a:p>
        </p:txBody>
      </p:sp>
      <p:pic>
        <p:nvPicPr>
          <p:cNvPr id="4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p:nvPr/>
        </p:nvPicPr>
        <p:blipFill>
          <a:blip r:embed="rId9">
            <a:extLst>
              <a:ext uri="{28A0092B-C50C-407E-A947-70E740481C1C}">
                <a14:useLocalDpi xmlns:a14="http://schemas.microsoft.com/office/drawing/2010/main" val="0"/>
              </a:ext>
            </a:extLst>
          </a:blip>
          <a:srcRect l="1212" t="6244" r="1212" b="1212"/>
          <a:stretch>
            <a:fillRect/>
          </a:stretch>
        </p:blipFill>
        <p:spPr bwMode="auto">
          <a:xfrm>
            <a:off x="2507942" y="1064632"/>
            <a:ext cx="3912325" cy="3412665"/>
          </a:xfrm>
          <a:prstGeom prst="rect">
            <a:avLst/>
          </a:prstGeom>
          <a:solidFill>
            <a:srgbClr val="FFFFFF">
              <a:alpha val="0"/>
            </a:srgbClr>
          </a:solidFill>
          <a:ln>
            <a:noFill/>
          </a:ln>
        </p:spPr>
      </p:pic>
      <p:sp>
        <p:nvSpPr>
          <p:cNvPr id="3" name="TextBox 2"/>
          <p:cNvSpPr txBox="1"/>
          <p:nvPr/>
        </p:nvSpPr>
        <p:spPr>
          <a:xfrm>
            <a:off x="3296686" y="4419600"/>
            <a:ext cx="2855427" cy="369332"/>
          </a:xfrm>
          <a:prstGeom prst="rect">
            <a:avLst/>
          </a:prstGeom>
          <a:solidFill>
            <a:schemeClr val="bg1"/>
          </a:solidFill>
        </p:spPr>
        <p:txBody>
          <a:bodyPr wrap="square" rtlCol="0">
            <a:spAutoFit/>
          </a:bodyPr>
          <a:lstStyle/>
          <a:p>
            <a:pPr algn="ctr"/>
            <a:r>
              <a:rPr lang="en-US" b="1" dirty="0">
                <a:solidFill>
                  <a:srgbClr val="0070C0"/>
                </a:solidFill>
              </a:rPr>
              <a:t>Radiation beam intensity</a:t>
            </a:r>
            <a:endParaRPr lang="en-US" b="1" dirty="0">
              <a:solidFill>
                <a:srgbClr val="0070C0"/>
              </a:solidFill>
            </a:endParaRPr>
          </a:p>
        </p:txBody>
      </p:sp>
    </p:spTree>
    <p:extLst>
      <p:ext uri="{BB962C8B-B14F-4D97-AF65-F5344CB8AC3E}">
        <p14:creationId xmlns:p14="http://schemas.microsoft.com/office/powerpoint/2010/main" val="15485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8" name="Group 7"/>
          <p:cNvGrpSpPr/>
          <p:nvPr/>
        </p:nvGrpSpPr>
        <p:grpSpPr>
          <a:xfrm>
            <a:off x="1524000" y="609600"/>
            <a:ext cx="6084496" cy="4352925"/>
            <a:chOff x="1524000" y="609600"/>
            <a:chExt cx="6084496" cy="4352925"/>
          </a:xfrm>
        </p:grpSpPr>
        <p:pic>
          <p:nvPicPr>
            <p:cNvPr id="19" name="Picture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09600"/>
              <a:ext cx="1524000" cy="1400175"/>
            </a:xfrm>
            <a:prstGeom prst="rect">
              <a:avLst/>
            </a:prstGeom>
            <a:solidFill>
              <a:srgbClr val="FFFFFF"/>
            </a:solidFill>
            <a:ln>
              <a:noFill/>
            </a:ln>
          </p:spPr>
        </p:pic>
        <p:pic>
          <p:nvPicPr>
            <p:cNvPr id="20" name="Picture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824" y="638175"/>
              <a:ext cx="1400175" cy="1371600"/>
            </a:xfrm>
            <a:prstGeom prst="rect">
              <a:avLst/>
            </a:prstGeom>
            <a:solidFill>
              <a:srgbClr val="FFFFFF"/>
            </a:solidFill>
            <a:ln>
              <a:noFill/>
            </a:ln>
          </p:spPr>
        </p:pic>
        <p:pic>
          <p:nvPicPr>
            <p:cNvPr id="21" name="Picture 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609600"/>
              <a:ext cx="1333500" cy="1447800"/>
            </a:xfrm>
            <a:prstGeom prst="rect">
              <a:avLst/>
            </a:prstGeom>
            <a:solidFill>
              <a:srgbClr val="FFFFFF"/>
            </a:solidFill>
            <a:ln>
              <a:noFill/>
            </a:ln>
          </p:spPr>
        </p:pic>
        <p:pic>
          <p:nvPicPr>
            <p:cNvPr id="22" name="Pictur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321" y="609600"/>
              <a:ext cx="1276350" cy="1447800"/>
            </a:xfrm>
            <a:prstGeom prst="rect">
              <a:avLst/>
            </a:prstGeom>
            <a:solidFill>
              <a:srgbClr val="FFFFFF"/>
            </a:solidFill>
            <a:ln>
              <a:noFill/>
            </a:ln>
          </p:spPr>
        </p:pic>
        <p:pic>
          <p:nvPicPr>
            <p:cNvPr id="23" name="Picture 2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2159699"/>
              <a:ext cx="1352550" cy="1304925"/>
            </a:xfrm>
            <a:prstGeom prst="rect">
              <a:avLst/>
            </a:prstGeom>
            <a:solidFill>
              <a:srgbClr val="FFFFFF"/>
            </a:solidFill>
            <a:ln>
              <a:noFill/>
            </a:ln>
          </p:spPr>
        </p:pic>
        <p:pic>
          <p:nvPicPr>
            <p:cNvPr id="24" name="Picture 2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1450" y="2159699"/>
              <a:ext cx="1352550" cy="1304925"/>
            </a:xfrm>
            <a:prstGeom prst="rect">
              <a:avLst/>
            </a:prstGeom>
            <a:solidFill>
              <a:srgbClr val="FFFFFF"/>
            </a:solidFill>
            <a:ln>
              <a:noFill/>
            </a:ln>
          </p:spPr>
        </p:pic>
        <p:pic>
          <p:nvPicPr>
            <p:cNvPr id="25" name="Picture 2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2133600"/>
              <a:ext cx="1400175" cy="1304925"/>
            </a:xfrm>
            <a:prstGeom prst="rect">
              <a:avLst/>
            </a:prstGeom>
            <a:solidFill>
              <a:srgbClr val="FFFFFF"/>
            </a:solidFill>
            <a:ln>
              <a:noFill/>
            </a:ln>
          </p:spPr>
        </p:pic>
        <p:pic>
          <p:nvPicPr>
            <p:cNvPr id="26" name="Picture 2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5912" y="3657600"/>
              <a:ext cx="1400175" cy="1304925"/>
            </a:xfrm>
            <a:prstGeom prst="rect">
              <a:avLst/>
            </a:prstGeom>
            <a:solidFill>
              <a:srgbClr val="FFFFFF"/>
            </a:solidFill>
            <a:ln>
              <a:noFill/>
            </a:ln>
          </p:spPr>
        </p:pic>
        <p:pic>
          <p:nvPicPr>
            <p:cNvPr id="27" name="Picture 26"/>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1823" y="3657600"/>
              <a:ext cx="1400175" cy="1304925"/>
            </a:xfrm>
            <a:prstGeom prst="rect">
              <a:avLst/>
            </a:prstGeom>
            <a:solidFill>
              <a:srgbClr val="FFFFFF"/>
            </a:solidFill>
            <a:ln>
              <a:noFill/>
            </a:ln>
          </p:spPr>
        </p:pic>
        <p:pic>
          <p:nvPicPr>
            <p:cNvPr id="28" name="Picture 2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2975" y="3581400"/>
              <a:ext cx="1276350" cy="1333500"/>
            </a:xfrm>
            <a:prstGeom prst="rect">
              <a:avLst/>
            </a:prstGeom>
            <a:solidFill>
              <a:srgbClr val="FFFFFF"/>
            </a:solidFill>
            <a:ln>
              <a:noFill/>
            </a:ln>
          </p:spPr>
        </p:pic>
        <p:pic>
          <p:nvPicPr>
            <p:cNvPr id="29" name="Picture 28"/>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08321" y="3581400"/>
              <a:ext cx="1400175" cy="1333500"/>
            </a:xfrm>
            <a:prstGeom prst="rect">
              <a:avLst/>
            </a:prstGeom>
            <a:solidFill>
              <a:srgbClr val="FFFFFF"/>
            </a:solidFill>
            <a:ln>
              <a:noFill/>
            </a:ln>
          </p:spPr>
        </p:pic>
      </p:grpSp>
      <mc:AlternateContent xmlns:mc="http://schemas.openxmlformats.org/markup-compatibility/2006">
        <mc:Choice xmlns:a14="http://schemas.microsoft.com/office/drawing/2010/main" Requires="a14">
          <p:sp>
            <p:nvSpPr>
              <p:cNvPr id="9" name="TextBox 8"/>
              <p:cNvSpPr txBox="1"/>
              <p:nvPr/>
            </p:nvSpPr>
            <p:spPr>
              <a:xfrm>
                <a:off x="228600" y="5334000"/>
                <a:ext cx="8610600" cy="646331"/>
              </a:xfrm>
              <a:prstGeom prst="rect">
                <a:avLst/>
              </a:prstGeom>
              <a:noFill/>
            </p:spPr>
            <p:txBody>
              <a:bodyPr wrap="square" rtlCol="0">
                <a:spAutoFit/>
              </a:bodyPr>
              <a:lstStyle/>
              <a:p>
                <a:r>
                  <a:rPr lang="en-US" b="1" dirty="0" smtClean="0">
                    <a:solidFill>
                      <a:srgbClr val="0070C0"/>
                    </a:solidFill>
                  </a:rPr>
                  <a:t>Variation of pulse profile with the impact parameter. From left to right, top to bottom:  </a:t>
                </a:r>
                <a:r>
                  <a:rPr lang="en-US" b="1" i="1" dirty="0" smtClean="0">
                    <a:solidFill>
                      <a:srgbClr val="0070C0"/>
                    </a:solidFill>
                  </a:rPr>
                  <a:t> </a:t>
                </a:r>
                <a14:m>
                  <m:oMath xmlns:m="http://schemas.openxmlformats.org/officeDocument/2006/math">
                    <m:r>
                      <a:rPr lang="en-US" b="1" i="1" smtClean="0">
                        <a:solidFill>
                          <a:srgbClr val="0070C0"/>
                        </a:solidFill>
                        <a:latin typeface="Cambria Math"/>
                        <a:ea typeface="Cambria Math"/>
                      </a:rPr>
                      <m:t>𝜷</m:t>
                    </m:r>
                  </m:oMath>
                </a14:m>
                <a:r>
                  <a:rPr lang="en-US" b="1" dirty="0" smtClean="0">
                    <a:solidFill>
                      <a:srgbClr val="0070C0"/>
                    </a:solidFill>
                  </a:rPr>
                  <a:t>= </a:t>
                </a:r>
                <a:r>
                  <a:rPr lang="en-US" b="1" dirty="0">
                    <a:solidFill>
                      <a:srgbClr val="0070C0"/>
                    </a:solidFill>
                  </a:rPr>
                  <a:t>0.29, 0.26, 0.23, 0.15, 0.01, </a:t>
                </a:r>
                <a:r>
                  <a:rPr lang="en-US" b="1" dirty="0">
                    <a:solidFill>
                      <a:srgbClr val="0070C0"/>
                    </a:solidFill>
                    <a:sym typeface="Symbol"/>
                  </a:rPr>
                  <a:t></a:t>
                </a:r>
                <a:r>
                  <a:rPr lang="en-US" b="1" dirty="0">
                    <a:solidFill>
                      <a:srgbClr val="0070C0"/>
                    </a:solidFill>
                  </a:rPr>
                  <a:t>0.01, </a:t>
                </a:r>
                <a:r>
                  <a:rPr lang="en-US" b="1" dirty="0">
                    <a:solidFill>
                      <a:srgbClr val="0070C0"/>
                    </a:solidFill>
                    <a:sym typeface="Symbol"/>
                  </a:rPr>
                  <a:t></a:t>
                </a:r>
                <a:r>
                  <a:rPr lang="en-US" b="1" dirty="0">
                    <a:solidFill>
                      <a:srgbClr val="0070C0"/>
                    </a:solidFill>
                  </a:rPr>
                  <a:t>0.16, </a:t>
                </a:r>
                <a:r>
                  <a:rPr lang="en-US" b="1" dirty="0">
                    <a:solidFill>
                      <a:srgbClr val="0070C0"/>
                    </a:solidFill>
                    <a:sym typeface="Symbol"/>
                  </a:rPr>
                  <a:t></a:t>
                </a:r>
                <a:r>
                  <a:rPr lang="en-US" b="1" dirty="0">
                    <a:solidFill>
                      <a:srgbClr val="0070C0"/>
                    </a:solidFill>
                  </a:rPr>
                  <a:t>0.21, </a:t>
                </a:r>
                <a:r>
                  <a:rPr lang="en-US" b="1" dirty="0">
                    <a:solidFill>
                      <a:srgbClr val="0070C0"/>
                    </a:solidFill>
                    <a:sym typeface="Symbol"/>
                  </a:rPr>
                  <a:t></a:t>
                </a:r>
                <a:r>
                  <a:rPr lang="en-US" b="1" dirty="0">
                    <a:solidFill>
                      <a:srgbClr val="0070C0"/>
                    </a:solidFill>
                  </a:rPr>
                  <a:t>0.24, </a:t>
                </a:r>
                <a:r>
                  <a:rPr lang="en-US" b="1" dirty="0">
                    <a:solidFill>
                      <a:srgbClr val="0070C0"/>
                    </a:solidFill>
                    <a:sym typeface="Symbol"/>
                  </a:rPr>
                  <a:t></a:t>
                </a:r>
                <a:r>
                  <a:rPr lang="en-US" b="1" dirty="0">
                    <a:solidFill>
                      <a:srgbClr val="0070C0"/>
                    </a:solidFill>
                  </a:rPr>
                  <a:t>0.27 and </a:t>
                </a:r>
                <a:r>
                  <a:rPr lang="en-US" b="1" dirty="0">
                    <a:solidFill>
                      <a:srgbClr val="0070C0"/>
                    </a:solidFill>
                    <a:sym typeface="Symbol"/>
                  </a:rPr>
                  <a:t></a:t>
                </a:r>
                <a:r>
                  <a:rPr lang="en-US" b="1" dirty="0">
                    <a:solidFill>
                      <a:srgbClr val="0070C0"/>
                    </a:solidFill>
                  </a:rPr>
                  <a:t>0.29 radians.</a:t>
                </a:r>
                <a:endParaRPr lang="en-US" b="1"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228600" y="5334000"/>
                <a:ext cx="8610600" cy="646331"/>
              </a:xfrm>
              <a:prstGeom prst="rect">
                <a:avLst/>
              </a:prstGeom>
              <a:blipFill rotWithShape="1">
                <a:blip r:embed="rId13"/>
                <a:stretch>
                  <a:fillRect l="-637" t="-4717" b="-14151"/>
                </a:stretch>
              </a:blipFill>
            </p:spPr>
            <p:txBody>
              <a:bodyPr/>
              <a:lstStyle/>
              <a:p>
                <a:r>
                  <a:rPr lang="en-US">
                    <a:noFill/>
                  </a:rPr>
                  <a:t> </a:t>
                </a:r>
              </a:p>
            </p:txBody>
          </p:sp>
        </mc:Fallback>
      </mc:AlternateContent>
      <p:pic>
        <p:nvPicPr>
          <p:cNvPr id="3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812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 Pulsar </a:t>
            </a:r>
            <a:r>
              <a:rPr lang="en-US" dirty="0" smtClean="0"/>
              <a:t>Observation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316593"/>
            <a:ext cx="2136547" cy="369332"/>
          </a:xfrm>
          <a:prstGeom prst="rect">
            <a:avLst/>
          </a:prstGeom>
          <a:noFill/>
        </p:spPr>
        <p:txBody>
          <a:bodyPr wrap="none" rtlCol="0">
            <a:spAutoFit/>
          </a:bodyPr>
          <a:lstStyle/>
          <a:p>
            <a:r>
              <a:rPr lang="en-US" b="1" dirty="0" smtClean="0">
                <a:solidFill>
                  <a:srgbClr val="00B0F0"/>
                </a:solidFill>
              </a:rPr>
              <a:t>Dispersion  Measure</a:t>
            </a:r>
            <a:endParaRPr lang="en-US" b="1" dirty="0">
              <a:solidFill>
                <a:srgbClr val="00B0F0"/>
              </a:solidFill>
            </a:endParaRPr>
          </a:p>
        </p:txBody>
      </p:sp>
      <p:pic>
        <p:nvPicPr>
          <p:cNvPr id="3074" name="Picture 2" descr="Dispersion Mea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828800"/>
            <a:ext cx="3818992" cy="49422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310" y="2286000"/>
            <a:ext cx="5135730" cy="37585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p:cNvSpPr txBox="1"/>
              <p:nvPr/>
            </p:nvSpPr>
            <p:spPr>
              <a:xfrm>
                <a:off x="5791200" y="1219200"/>
                <a:ext cx="2109295" cy="72051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00B0F0"/>
                          </a:solidFill>
                          <a:latin typeface="Cambria Math"/>
                        </a:rPr>
                        <m:t>𝑫𝑴</m:t>
                      </m:r>
                      <m:r>
                        <a:rPr lang="en-US" b="1" i="1" smtClean="0">
                          <a:solidFill>
                            <a:srgbClr val="00B0F0"/>
                          </a:solidFill>
                          <a:latin typeface="Cambria Math"/>
                        </a:rPr>
                        <m:t>= </m:t>
                      </m:r>
                      <m:nary>
                        <m:naryPr>
                          <m:ctrlPr>
                            <a:rPr lang="en-US" b="1" i="1" smtClean="0">
                              <a:solidFill>
                                <a:srgbClr val="00B0F0"/>
                              </a:solidFill>
                              <a:latin typeface="Cambria Math"/>
                            </a:rPr>
                          </m:ctrlPr>
                        </m:naryPr>
                        <m:sub>
                          <m:r>
                            <m:rPr>
                              <m:brk m:alnAt="23"/>
                            </m:rPr>
                            <a:rPr lang="en-US" b="1" i="1" smtClean="0">
                              <a:solidFill>
                                <a:srgbClr val="00B0F0"/>
                              </a:solidFill>
                              <a:latin typeface="Cambria Math"/>
                            </a:rPr>
                            <m:t>𝒐</m:t>
                          </m:r>
                        </m:sub>
                        <m:sup>
                          <m:r>
                            <a:rPr lang="en-US" b="1" i="1" smtClean="0">
                              <a:solidFill>
                                <a:srgbClr val="00B0F0"/>
                              </a:solidFill>
                              <a:latin typeface="Cambria Math"/>
                            </a:rPr>
                            <m:t>𝑫</m:t>
                          </m:r>
                        </m:sup>
                        <m:e>
                          <m:sSub>
                            <m:sSubPr>
                              <m:ctrlPr>
                                <a:rPr lang="en-US" b="1" i="1" smtClean="0">
                                  <a:solidFill>
                                    <a:srgbClr val="00B0F0"/>
                                  </a:solidFill>
                                  <a:latin typeface="Cambria Math"/>
                                </a:rPr>
                              </m:ctrlPr>
                            </m:sSubPr>
                            <m:e>
                              <m:r>
                                <a:rPr lang="en-US" b="1" i="1" smtClean="0">
                                  <a:solidFill>
                                    <a:srgbClr val="00B0F0"/>
                                  </a:solidFill>
                                  <a:latin typeface="Cambria Math"/>
                                </a:rPr>
                                <m:t>𝒏</m:t>
                              </m:r>
                            </m:e>
                            <m:sub>
                              <m:r>
                                <a:rPr lang="en-US" b="1" i="1" smtClean="0">
                                  <a:solidFill>
                                    <a:srgbClr val="00B0F0"/>
                                  </a:solidFill>
                                  <a:latin typeface="Cambria Math"/>
                                </a:rPr>
                                <m:t>𝒆</m:t>
                              </m:r>
                            </m:sub>
                          </m:sSub>
                          <m:d>
                            <m:dPr>
                              <m:ctrlPr>
                                <a:rPr lang="en-US" b="1" i="1" smtClean="0">
                                  <a:solidFill>
                                    <a:srgbClr val="00B0F0"/>
                                  </a:solidFill>
                                  <a:latin typeface="Cambria Math"/>
                                </a:rPr>
                              </m:ctrlPr>
                            </m:dPr>
                            <m:e>
                              <m:r>
                                <a:rPr lang="en-US" b="1" i="1" smtClean="0">
                                  <a:solidFill>
                                    <a:srgbClr val="00B0F0"/>
                                  </a:solidFill>
                                  <a:latin typeface="Cambria Math"/>
                                </a:rPr>
                                <m:t>𝒔</m:t>
                              </m:r>
                            </m:e>
                          </m:d>
                          <m:r>
                            <a:rPr lang="en-US" b="1" i="1" smtClean="0">
                              <a:solidFill>
                                <a:srgbClr val="00B0F0"/>
                              </a:solidFill>
                              <a:latin typeface="Cambria Math"/>
                            </a:rPr>
                            <m:t>𝒅𝒔</m:t>
                          </m:r>
                        </m:e>
                      </m:nary>
                    </m:oMath>
                  </m:oMathPara>
                </a14:m>
                <a:endParaRPr lang="en-US" b="1" dirty="0">
                  <a:solidFill>
                    <a:srgbClr val="00B0F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5791200" y="1219200"/>
                <a:ext cx="2109295" cy="72051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014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Bootstrapping Pulsar </a:t>
            </a:r>
            <a:r>
              <a:rPr lang="en-US" dirty="0" smtClean="0"/>
              <a:t>Observation</a:t>
            </a:r>
            <a:br>
              <a:rPr lang="en-US" dirty="0" smtClean="0"/>
            </a:b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t="3984" r="6030"/>
          <a:stretch>
            <a:fillRect/>
          </a:stretch>
        </p:blipFill>
        <p:spPr bwMode="auto">
          <a:xfrm>
            <a:off x="649575" y="1905000"/>
            <a:ext cx="271968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894" y="1905000"/>
            <a:ext cx="315382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64528" y="2179638"/>
            <a:ext cx="1676400" cy="369332"/>
          </a:xfrm>
          <a:prstGeom prst="rect">
            <a:avLst/>
          </a:prstGeom>
          <a:noFill/>
        </p:spPr>
        <p:txBody>
          <a:bodyPr wrap="square" rtlCol="0">
            <a:spAutoFit/>
          </a:bodyPr>
          <a:lstStyle/>
          <a:p>
            <a:r>
              <a:rPr lang="en-US" b="1" dirty="0" smtClean="0">
                <a:solidFill>
                  <a:srgbClr val="00B0F0"/>
                </a:solidFill>
              </a:rPr>
              <a:t>uncorrected</a:t>
            </a:r>
            <a:endParaRPr lang="en-US" b="1" dirty="0">
              <a:solidFill>
                <a:srgbClr val="00B0F0"/>
              </a:solidFill>
            </a:endParaRPr>
          </a:p>
        </p:txBody>
      </p:sp>
      <p:sp>
        <p:nvSpPr>
          <p:cNvPr id="8" name="TextBox 7"/>
          <p:cNvSpPr txBox="1"/>
          <p:nvPr/>
        </p:nvSpPr>
        <p:spPr>
          <a:xfrm>
            <a:off x="4191001" y="5454135"/>
            <a:ext cx="1676400" cy="369332"/>
          </a:xfrm>
          <a:prstGeom prst="rect">
            <a:avLst/>
          </a:prstGeom>
          <a:noFill/>
        </p:spPr>
        <p:txBody>
          <a:bodyPr wrap="square" rtlCol="0">
            <a:spAutoFit/>
          </a:bodyPr>
          <a:lstStyle/>
          <a:p>
            <a:r>
              <a:rPr lang="en-US" b="1" dirty="0" smtClean="0">
                <a:solidFill>
                  <a:srgbClr val="00B0F0"/>
                </a:solidFill>
              </a:rPr>
              <a:t>corrected</a:t>
            </a:r>
            <a:endParaRPr lang="en-US" b="1" dirty="0">
              <a:solidFill>
                <a:srgbClr val="00B0F0"/>
              </a:solidFill>
            </a:endParaRPr>
          </a:p>
        </p:txBody>
      </p:sp>
      <p:cxnSp>
        <p:nvCxnSpPr>
          <p:cNvPr id="10" name="Elbow Connector 9"/>
          <p:cNvCxnSpPr>
            <a:stCxn id="7" idx="2"/>
          </p:cNvCxnSpPr>
          <p:nvPr/>
        </p:nvCxnSpPr>
        <p:spPr>
          <a:xfrm rot="5400000">
            <a:off x="3495979" y="2422251"/>
            <a:ext cx="880030" cy="113346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0800000">
            <a:off x="3369260" y="5029200"/>
            <a:ext cx="821741" cy="609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10306" y="5955268"/>
            <a:ext cx="5984843" cy="369332"/>
          </a:xfrm>
          <a:prstGeom prst="rect">
            <a:avLst/>
          </a:prstGeom>
          <a:noFill/>
        </p:spPr>
        <p:txBody>
          <a:bodyPr wrap="none" rtlCol="0">
            <a:spAutoFit/>
          </a:bodyPr>
          <a:lstStyle/>
          <a:p>
            <a:pPr algn="ctr"/>
            <a:r>
              <a:rPr lang="en-US" b="1" dirty="0" smtClean="0">
                <a:solidFill>
                  <a:srgbClr val="00B0F0"/>
                </a:solidFill>
              </a:rPr>
              <a:t>It is necessary to de-disperse the signal to observe the pulsar</a:t>
            </a:r>
            <a:endParaRPr lang="en-US" b="1" dirty="0">
              <a:solidFill>
                <a:srgbClr val="00B0F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14</a:t>
            </a:fld>
            <a:endParaRPr lang="en-U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4865" y="751226"/>
            <a:ext cx="1835727" cy="369332"/>
          </a:xfrm>
          <a:prstGeom prst="rect">
            <a:avLst/>
          </a:prstGeom>
        </p:spPr>
        <p:txBody>
          <a:bodyPr wrap="square">
            <a:spAutoFit/>
          </a:bodyPr>
          <a:lstStyle/>
          <a:p>
            <a:r>
              <a:rPr lang="en-US" b="1" dirty="0">
                <a:solidFill>
                  <a:srgbClr val="00B0F0"/>
                </a:solidFill>
              </a:rPr>
              <a:t>De-dispersion</a:t>
            </a:r>
          </a:p>
        </p:txBody>
      </p:sp>
    </p:spTree>
    <p:extLst>
      <p:ext uri="{BB962C8B-B14F-4D97-AF65-F5344CB8AC3E}">
        <p14:creationId xmlns:p14="http://schemas.microsoft.com/office/powerpoint/2010/main" val="3835967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&amp; Solutions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8738513"/>
              </p:ext>
            </p:extLst>
          </p:nvPr>
        </p:nvGraphicFramePr>
        <p:xfrm>
          <a:off x="685800" y="1397000"/>
          <a:ext cx="8153400" cy="374904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sz="2400" dirty="0" smtClean="0"/>
                        <a:t>Unknowns</a:t>
                      </a:r>
                      <a:endParaRPr lang="en-US" sz="2400" dirty="0"/>
                    </a:p>
                  </a:txBody>
                  <a:tcPr/>
                </a:tc>
                <a:tc>
                  <a:txBody>
                    <a:bodyPr/>
                    <a:lstStyle/>
                    <a:p>
                      <a:r>
                        <a:rPr lang="en-US" sz="2400" dirty="0" smtClean="0"/>
                        <a:t>What is done</a:t>
                      </a:r>
                      <a:endParaRPr lang="en-US" sz="2400" dirty="0"/>
                    </a:p>
                  </a:txBody>
                  <a:tcPr/>
                </a:tc>
              </a:tr>
              <a:tr h="370840">
                <a:tc>
                  <a:txBody>
                    <a:bodyPr/>
                    <a:lstStyle/>
                    <a:p>
                      <a:r>
                        <a:rPr lang="en-US" sz="2400" dirty="0" smtClean="0"/>
                        <a:t>Position in</a:t>
                      </a:r>
                      <a:r>
                        <a:rPr lang="en-US" sz="2400" baseline="0" dirty="0" smtClean="0"/>
                        <a:t> the sky</a:t>
                      </a:r>
                      <a:endParaRPr lang="en-US" sz="2400" dirty="0"/>
                    </a:p>
                  </a:txBody>
                  <a:tcPr/>
                </a:tc>
                <a:tc>
                  <a:txBody>
                    <a:bodyPr/>
                    <a:lstStyle/>
                    <a:p>
                      <a:r>
                        <a:rPr lang="en-US" sz="2400" dirty="0" smtClean="0"/>
                        <a:t>Scan the entire</a:t>
                      </a:r>
                      <a:r>
                        <a:rPr lang="en-US" sz="2400" baseline="0" dirty="0" smtClean="0"/>
                        <a:t> sky or a region of interest (SNR)</a:t>
                      </a:r>
                      <a:endParaRPr lang="en-US" sz="2400" dirty="0"/>
                    </a:p>
                  </a:txBody>
                  <a:tcPr/>
                </a:tc>
              </a:tr>
              <a:tr h="370840">
                <a:tc>
                  <a:txBody>
                    <a:bodyPr/>
                    <a:lstStyle/>
                    <a:p>
                      <a:r>
                        <a:rPr lang="en-US" sz="2400" dirty="0" smtClean="0"/>
                        <a:t>Dispersion Measure</a:t>
                      </a:r>
                      <a:endParaRPr lang="en-US" sz="2400" dirty="0"/>
                    </a:p>
                  </a:txBody>
                  <a:tcPr/>
                </a:tc>
                <a:tc>
                  <a:txBody>
                    <a:bodyPr/>
                    <a:lstStyle/>
                    <a:p>
                      <a:r>
                        <a:rPr lang="en-US" sz="2400" dirty="0" smtClean="0"/>
                        <a:t>De-disperse for range of trial values</a:t>
                      </a:r>
                      <a:endParaRPr lang="en-US" sz="2400" dirty="0"/>
                    </a:p>
                  </a:txBody>
                  <a:tcPr/>
                </a:tc>
              </a:tr>
              <a:tr h="370840">
                <a:tc>
                  <a:txBody>
                    <a:bodyPr/>
                    <a:lstStyle/>
                    <a:p>
                      <a:r>
                        <a:rPr lang="en-US" sz="2400" dirty="0" smtClean="0"/>
                        <a:t>Pulse Period</a:t>
                      </a:r>
                      <a:endParaRPr lang="en-US" sz="2400" dirty="0"/>
                    </a:p>
                  </a:txBody>
                  <a:tcPr/>
                </a:tc>
                <a:tc>
                  <a:txBody>
                    <a:bodyPr/>
                    <a:lstStyle/>
                    <a:p>
                      <a:r>
                        <a:rPr lang="en-US" sz="2400" dirty="0" smtClean="0"/>
                        <a:t>Use Fourier Transform to search for spin frequency</a:t>
                      </a:r>
                      <a:endParaRPr lang="en-US" sz="2400" dirty="0"/>
                    </a:p>
                  </a:txBody>
                  <a:tcPr/>
                </a:tc>
              </a:tr>
              <a:tr h="370840">
                <a:tc>
                  <a:txBody>
                    <a:bodyPr/>
                    <a:lstStyle/>
                    <a:p>
                      <a:r>
                        <a:rPr lang="en-US" sz="2400" dirty="0" smtClean="0"/>
                        <a:t>Pulse Width</a:t>
                      </a:r>
                      <a:endParaRPr lang="en-US" sz="2400" dirty="0"/>
                    </a:p>
                  </a:txBody>
                  <a:tcPr/>
                </a:tc>
                <a:tc>
                  <a:txBody>
                    <a:bodyPr/>
                    <a:lstStyle/>
                    <a:p>
                      <a:r>
                        <a:rPr lang="en-US" sz="2400" dirty="0" smtClean="0"/>
                        <a:t>Harmonic summing</a:t>
                      </a:r>
                      <a:r>
                        <a:rPr lang="en-US" sz="2400" baseline="0" dirty="0" smtClean="0"/>
                        <a:t> of Fourier spectrum</a:t>
                      </a:r>
                      <a:endParaRPr lang="en-US" sz="2400" dirty="0"/>
                    </a:p>
                  </a:txBody>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8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Pulsar Tools for Data Reduction </a:t>
            </a:r>
            <a:endParaRPr lang="en-US" dirty="0"/>
          </a:p>
        </p:txBody>
      </p:sp>
      <p:sp>
        <p:nvSpPr>
          <p:cNvPr id="5" name="TextBox 4"/>
          <p:cNvSpPr txBox="1"/>
          <p:nvPr/>
        </p:nvSpPr>
        <p:spPr>
          <a:xfrm>
            <a:off x="1066800" y="2057400"/>
            <a:ext cx="1673856" cy="3108543"/>
          </a:xfrm>
          <a:prstGeom prst="rect">
            <a:avLst/>
          </a:prstGeom>
          <a:noFill/>
        </p:spPr>
        <p:txBody>
          <a:bodyPr wrap="none" rtlCol="0">
            <a:spAutoFit/>
          </a:bodyPr>
          <a:lstStyle/>
          <a:p>
            <a:pPr marL="285750" indent="-285750">
              <a:buFont typeface="Arial" pitchFamily="34" charset="0"/>
              <a:buChar char="•"/>
            </a:pPr>
            <a:r>
              <a:rPr lang="en-US" sz="2800" dirty="0" smtClean="0"/>
              <a:t>Presto</a:t>
            </a:r>
          </a:p>
          <a:p>
            <a:pPr marL="285750" indent="-285750">
              <a:buFont typeface="Arial" pitchFamily="34" charset="0"/>
              <a:buChar char="•"/>
            </a:pPr>
            <a:r>
              <a:rPr lang="en-US" sz="2800" dirty="0" smtClean="0"/>
              <a:t>Tempo</a:t>
            </a:r>
          </a:p>
          <a:p>
            <a:pPr marL="285750" indent="-285750">
              <a:buFont typeface="Arial" pitchFamily="34" charset="0"/>
              <a:buChar char="•"/>
            </a:pPr>
            <a:r>
              <a:rPr lang="en-US" sz="2800" dirty="0" smtClean="0"/>
              <a:t>Tempo2</a:t>
            </a:r>
          </a:p>
          <a:p>
            <a:pPr marL="285750" indent="-285750">
              <a:buFont typeface="Arial" pitchFamily="34" charset="0"/>
              <a:buChar char="•"/>
            </a:pPr>
            <a:r>
              <a:rPr lang="en-US" sz="2800" dirty="0" err="1" smtClean="0"/>
              <a:t>Psrchive</a:t>
            </a:r>
            <a:endParaRPr lang="en-US" sz="2800" dirty="0" smtClean="0"/>
          </a:p>
          <a:p>
            <a:pPr marL="285750" indent="-285750">
              <a:buFont typeface="Arial" pitchFamily="34" charset="0"/>
              <a:buChar char="•"/>
            </a:pPr>
            <a:r>
              <a:rPr lang="en-US" sz="2800" dirty="0" err="1" smtClean="0"/>
              <a:t>Psrsoft</a:t>
            </a:r>
            <a:endParaRPr lang="en-US" sz="2800" dirty="0" smtClean="0"/>
          </a:p>
          <a:p>
            <a:pPr marL="285750" indent="-285750">
              <a:buFont typeface="Arial" pitchFamily="34" charset="0"/>
              <a:buChar char="•"/>
            </a:pPr>
            <a:r>
              <a:rPr lang="en-US" sz="2800" dirty="0" err="1" smtClean="0"/>
              <a:t>Sigproc</a:t>
            </a:r>
            <a:endParaRPr lang="en-US" sz="2800" dirty="0" smtClean="0"/>
          </a:p>
          <a:p>
            <a:pPr marL="285750" indent="-285750">
              <a:buFont typeface="Arial" pitchFamily="34" charset="0"/>
              <a:buChar char="•"/>
            </a:pPr>
            <a:r>
              <a:rPr lang="en-US" sz="2800" dirty="0" err="1" smtClean="0"/>
              <a:t>Psrpop</a:t>
            </a:r>
            <a:endParaRPr lang="en-US"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upload.wikimedia.org/wikipedia/commons/thumb/4/46/Parkes_Radio_Telescope_09.jpg/258px-Parkes_Radio_Telescope_09.jpg"/>
          <p:cNvPicPr/>
          <p:nvPr/>
        </p:nvPicPr>
        <p:blipFill>
          <a:blip r:embed="rId3">
            <a:extLst>
              <a:ext uri="{28A0092B-C50C-407E-A947-70E740481C1C}">
                <a14:useLocalDpi xmlns:a14="http://schemas.microsoft.com/office/drawing/2010/main" val="0"/>
              </a:ext>
            </a:extLst>
          </a:blip>
          <a:srcRect/>
          <a:stretch>
            <a:fillRect/>
          </a:stretch>
        </p:blipFill>
        <p:spPr bwMode="auto">
          <a:xfrm>
            <a:off x="3343273" y="2206733"/>
            <a:ext cx="2676525" cy="2809875"/>
          </a:xfrm>
          <a:prstGeom prst="rect">
            <a:avLst/>
          </a:prstGeom>
          <a:noFill/>
          <a:ln>
            <a:noFill/>
          </a:ln>
        </p:spPr>
      </p:pic>
      <p:pic>
        <p:nvPicPr>
          <p:cNvPr id="11266" name="Picture 2" descr="http://upload.wikimedia.org/wikipedia/commons/thumb/e/e3/GBT.png/640px-GB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190511"/>
            <a:ext cx="2542240" cy="2860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800" y="5334000"/>
            <a:ext cx="2133600" cy="369332"/>
          </a:xfrm>
          <a:prstGeom prst="rect">
            <a:avLst/>
          </a:prstGeom>
          <a:noFill/>
        </p:spPr>
        <p:txBody>
          <a:bodyPr wrap="square" rtlCol="0">
            <a:spAutoFit/>
          </a:bodyPr>
          <a:lstStyle/>
          <a:p>
            <a:r>
              <a:rPr lang="en-US" b="1" dirty="0" err="1" smtClean="0"/>
              <a:t>Parkes</a:t>
            </a:r>
            <a:r>
              <a:rPr lang="en-US" b="1" dirty="0" smtClean="0"/>
              <a:t> Telescope</a:t>
            </a:r>
            <a:endParaRPr lang="en-US" b="1" dirty="0"/>
          </a:p>
        </p:txBody>
      </p:sp>
      <p:sp>
        <p:nvSpPr>
          <p:cNvPr id="11" name="TextBox 10"/>
          <p:cNvSpPr txBox="1"/>
          <p:nvPr/>
        </p:nvSpPr>
        <p:spPr>
          <a:xfrm>
            <a:off x="6405226" y="5330640"/>
            <a:ext cx="2449051" cy="369332"/>
          </a:xfrm>
          <a:prstGeom prst="rect">
            <a:avLst/>
          </a:prstGeom>
          <a:noFill/>
        </p:spPr>
        <p:txBody>
          <a:bodyPr wrap="square" rtlCol="0">
            <a:spAutoFit/>
          </a:bodyPr>
          <a:lstStyle/>
          <a:p>
            <a:r>
              <a:rPr lang="en-US" b="1" dirty="0" smtClean="0"/>
              <a:t>Green Bank Telescope</a:t>
            </a:r>
            <a:endParaRPr lang="en-US" b="1" dirty="0"/>
          </a:p>
        </p:txBody>
      </p:sp>
    </p:spTree>
    <p:extLst>
      <p:ext uri="{BB962C8B-B14F-4D97-AF65-F5344CB8AC3E}">
        <p14:creationId xmlns:p14="http://schemas.microsoft.com/office/powerpoint/2010/main" val="382334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4098" name="Picture 2" descr="C:\Users\idesh\Pictures\meta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838200"/>
            <a:ext cx="3209925" cy="556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v.nrao.edu/~sransom/presto/pres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
            <a:ext cx="4029076"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desh\Pictures\rfifi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143000"/>
            <a:ext cx="3021013" cy="530701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743200" y="3352800"/>
            <a:ext cx="61912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152399" y="76200"/>
            <a:ext cx="8686801" cy="6373813"/>
          </a:xfrm>
          <a:prstGeom prst="rect">
            <a:avLst/>
          </a:prstGeom>
          <a:noFill/>
          <a:ln>
            <a:noFill/>
          </a:ln>
        </p:spPr>
      </p:pic>
      <p:sp>
        <p:nvSpPr>
          <p:cNvPr id="8" name="Oval 7"/>
          <p:cNvSpPr/>
          <p:nvPr/>
        </p:nvSpPr>
        <p:spPr>
          <a:xfrm>
            <a:off x="457200" y="228600"/>
            <a:ext cx="457200" cy="1371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5400000">
            <a:off x="5785678" y="-234120"/>
            <a:ext cx="607152" cy="199469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2399" y="1828800"/>
            <a:ext cx="2133601"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389907" y="1860468"/>
            <a:ext cx="2133601"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638675" y="1860468"/>
            <a:ext cx="2133601"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62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9"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6172200" cy="4343400"/>
          </a:xfrm>
          <a:prstGeom prst="rect">
            <a:avLst/>
          </a:prstGeom>
          <a:noFill/>
          <a:ln>
            <a:noFill/>
          </a:ln>
        </p:spPr>
      </p:pic>
      <p:sp>
        <p:nvSpPr>
          <p:cNvPr id="6" name="TextBox 5"/>
          <p:cNvSpPr txBox="1"/>
          <p:nvPr/>
        </p:nvSpPr>
        <p:spPr>
          <a:xfrm>
            <a:off x="1905000" y="304800"/>
            <a:ext cx="4550092" cy="369332"/>
          </a:xfrm>
          <a:prstGeom prst="rect">
            <a:avLst/>
          </a:prstGeom>
          <a:noFill/>
        </p:spPr>
        <p:txBody>
          <a:bodyPr wrap="none" rtlCol="0">
            <a:spAutoFit/>
          </a:bodyPr>
          <a:lstStyle/>
          <a:p>
            <a:r>
              <a:rPr lang="en-US" b="1" dirty="0" smtClean="0"/>
              <a:t>Time Series and Power Spectrum of the signal</a:t>
            </a:r>
            <a:endParaRPr lang="en-US" b="1" dirty="0"/>
          </a:p>
        </p:txBody>
      </p:sp>
      <p:sp>
        <p:nvSpPr>
          <p:cNvPr id="7" name="TextBox 6"/>
          <p:cNvSpPr txBox="1"/>
          <p:nvPr/>
        </p:nvSpPr>
        <p:spPr>
          <a:xfrm>
            <a:off x="8229600" y="3059380"/>
            <a:ext cx="914400" cy="523220"/>
          </a:xfrm>
          <a:prstGeom prst="rect">
            <a:avLst/>
          </a:prstGeom>
          <a:noFill/>
        </p:spPr>
        <p:txBody>
          <a:bodyPr wrap="square" rtlCol="0">
            <a:spAutoFit/>
          </a:bodyPr>
          <a:lstStyle/>
          <a:p>
            <a:r>
              <a:rPr lang="en-US" sz="2800" b="1" dirty="0" smtClean="0">
                <a:solidFill>
                  <a:srgbClr val="0070C0"/>
                </a:solidFill>
              </a:rPr>
              <a:t>FFT</a:t>
            </a:r>
            <a:endParaRPr lang="en-US" sz="2800" b="1" dirty="0">
              <a:solidFill>
                <a:srgbClr val="0070C0"/>
              </a:solidFill>
            </a:endParaRPr>
          </a:p>
        </p:txBody>
      </p:sp>
      <p:sp>
        <p:nvSpPr>
          <p:cNvPr id="8" name="Right Arrow 7"/>
          <p:cNvSpPr/>
          <p:nvPr/>
        </p:nvSpPr>
        <p:spPr>
          <a:xfrm>
            <a:off x="7391400" y="2959040"/>
            <a:ext cx="68580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28600" y="674132"/>
            <a:ext cx="8686800" cy="5345668"/>
          </a:xfrm>
          <a:prstGeom prst="rect">
            <a:avLst/>
          </a:prstGeom>
          <a:noFill/>
          <a:ln>
            <a:noFill/>
          </a:ln>
        </p:spPr>
      </p:pic>
      <p:cxnSp>
        <p:nvCxnSpPr>
          <p:cNvPr id="13" name="Straight Arrow Connector 12"/>
          <p:cNvCxnSpPr/>
          <p:nvPr/>
        </p:nvCxnSpPr>
        <p:spPr>
          <a:xfrm flipH="1">
            <a:off x="1905000" y="1447800"/>
            <a:ext cx="1981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676400" y="1524000"/>
            <a:ext cx="2476500" cy="205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67000" y="1524000"/>
            <a:ext cx="1828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267200" y="1524000"/>
            <a:ext cx="457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1524000"/>
            <a:ext cx="990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6800" y="1524000"/>
            <a:ext cx="2590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53000" y="1447800"/>
            <a:ext cx="3581400" cy="1511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53631" y="1230868"/>
            <a:ext cx="1606915" cy="369332"/>
          </a:xfrm>
          <a:prstGeom prst="rect">
            <a:avLst/>
          </a:prstGeom>
          <a:solidFill>
            <a:schemeClr val="bg1"/>
          </a:solidFill>
        </p:spPr>
        <p:txBody>
          <a:bodyPr wrap="none" rtlCol="0">
            <a:spAutoFit/>
          </a:bodyPr>
          <a:lstStyle/>
          <a:p>
            <a:r>
              <a:rPr lang="en-US" b="1" dirty="0" smtClean="0">
                <a:solidFill>
                  <a:srgbClr val="0070C0"/>
                </a:solidFill>
              </a:rPr>
              <a:t>RFIs to remove</a:t>
            </a:r>
            <a:endParaRPr lang="en-US" b="1" dirty="0">
              <a:solidFill>
                <a:srgbClr val="0070C0"/>
              </a:solidFill>
            </a:endParaRPr>
          </a:p>
        </p:txBody>
      </p:sp>
      <p:cxnSp>
        <p:nvCxnSpPr>
          <p:cNvPr id="30" name="Straight Connector 29"/>
          <p:cNvCxnSpPr/>
          <p:nvPr/>
        </p:nvCxnSpPr>
        <p:spPr>
          <a:xfrm>
            <a:off x="914400" y="3682940"/>
            <a:ext cx="792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482" name="Picture 2" descr="http://www.clipartbest.com/cliparts/nTE/xBq/nTExBqGT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944" y="4708585"/>
            <a:ext cx="980112" cy="9302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3200400" cy="3276600"/>
          </a:xfrm>
          <a:prstGeom prst="rect">
            <a:avLst/>
          </a:prstGeom>
          <a:noFill/>
          <a:ln>
            <a:noFill/>
          </a:ln>
        </p:spPr>
      </p:pic>
      <p:pic>
        <p:nvPicPr>
          <p:cNvPr id="20484" name="Picture 4" descr="http://www.clipartbest.com/cliparts/nTE/xBq/nTExBqGTA.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0425" y="4648200"/>
            <a:ext cx="1224382"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743200"/>
            <a:ext cx="3314700" cy="3276600"/>
          </a:xfrm>
          <a:prstGeom prst="rect">
            <a:avLst/>
          </a:prstGeom>
          <a:noFill/>
          <a:ln>
            <a:noFill/>
          </a:ln>
        </p:spPr>
      </p:pic>
      <p:pic>
        <p:nvPicPr>
          <p:cNvPr id="2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De-dispersion Plan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239001" cy="4953000"/>
          </a:xfrm>
          <a:prstGeom prst="rect">
            <a:avLst/>
          </a:prstGeom>
          <a:noFill/>
          <a:ln>
            <a:noFill/>
          </a:ln>
        </p:spPr>
      </p:pic>
      <p:sp>
        <p:nvSpPr>
          <p:cNvPr id="6" name="Oval 5"/>
          <p:cNvSpPr/>
          <p:nvPr/>
        </p:nvSpPr>
        <p:spPr>
          <a:xfrm>
            <a:off x="1600200" y="3276600"/>
            <a:ext cx="8382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552700"/>
            <a:ext cx="8382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2209800"/>
            <a:ext cx="8382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1828800"/>
            <a:ext cx="8382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14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mc:AlternateContent xmlns:mc="http://schemas.openxmlformats.org/markup-compatibility/2006">
        <mc:Choice xmlns:a14="http://schemas.microsoft.com/office/drawing/2010/main" Requires="a14">
          <p:sp>
            <p:nvSpPr>
              <p:cNvPr id="6" name="TextBox 5"/>
              <p:cNvSpPr txBox="1"/>
              <p:nvPr/>
            </p:nvSpPr>
            <p:spPr>
              <a:xfrm>
                <a:off x="1676400" y="1447800"/>
                <a:ext cx="5486400" cy="4525213"/>
              </a:xfrm>
              <a:prstGeom prst="rect">
                <a:avLst/>
              </a:prstGeom>
              <a:noFill/>
            </p:spPr>
            <p:txBody>
              <a:bodyPr wrap="square" rtlCol="0">
                <a:spAutoFit/>
              </a:bodyPr>
              <a:lstStyle/>
              <a:p>
                <a:pPr marL="342900" indent="-342900">
                  <a:buFont typeface="+mj-lt"/>
                  <a:buAutoNum type="arabicPeriod"/>
                </a:pPr>
                <a:r>
                  <a:rPr lang="en-US" sz="2400" b="1" dirty="0" smtClean="0">
                    <a:solidFill>
                      <a:srgbClr val="00B0F0"/>
                    </a:solidFill>
                  </a:rPr>
                  <a:t>What are they ?</a:t>
                </a:r>
              </a:p>
              <a:p>
                <a:pPr marL="342900" indent="-342900">
                  <a:buFont typeface="+mj-lt"/>
                  <a:buAutoNum type="arabicPeriod"/>
                </a:pPr>
                <a:r>
                  <a:rPr lang="en-US" sz="2400" b="1" dirty="0" smtClean="0">
                    <a:solidFill>
                      <a:srgbClr val="00B0F0"/>
                    </a:solidFill>
                  </a:rPr>
                  <a:t>Discovery of the 1</a:t>
                </a:r>
                <a:r>
                  <a:rPr lang="en-US" sz="2400" b="1" baseline="30000" dirty="0" smtClean="0">
                    <a:solidFill>
                      <a:srgbClr val="00B0F0"/>
                    </a:solidFill>
                  </a:rPr>
                  <a:t>st</a:t>
                </a:r>
                <a:r>
                  <a:rPr lang="en-US" sz="2400" b="1" dirty="0" smtClean="0">
                    <a:solidFill>
                      <a:srgbClr val="00B0F0"/>
                    </a:solidFill>
                  </a:rPr>
                  <a:t> Pulsar</a:t>
                </a:r>
              </a:p>
              <a:p>
                <a:pPr marL="342900" indent="-342900">
                  <a:buFont typeface="+mj-lt"/>
                  <a:buAutoNum type="arabicPeriod"/>
                </a:pPr>
                <a:r>
                  <a:rPr lang="en-US" sz="2400" b="1" dirty="0" smtClean="0">
                    <a:solidFill>
                      <a:srgbClr val="00B0F0"/>
                    </a:solidFill>
                  </a:rPr>
                  <a:t>Properties of Pulsars</a:t>
                </a:r>
              </a:p>
              <a:p>
                <a:pPr marL="342900" indent="-342900">
                  <a:buFont typeface="+mj-lt"/>
                  <a:buAutoNum type="arabicPeriod"/>
                </a:pPr>
                <a:r>
                  <a:rPr lang="en-US" sz="2400" b="1" dirty="0" smtClean="0">
                    <a:solidFill>
                      <a:srgbClr val="00B0F0"/>
                    </a:solidFill>
                  </a:rPr>
                  <a:t>Pulsar </a:t>
                </a:r>
                <a:r>
                  <a:rPr lang="en-US" sz="2400" b="1" dirty="0" smtClean="0">
                    <a:solidFill>
                      <a:srgbClr val="00B0F0"/>
                    </a:solidFill>
                  </a:rPr>
                  <a:t>Physics</a:t>
                </a:r>
                <a:endParaRPr lang="en-US" sz="2400" b="1" dirty="0" smtClean="0">
                  <a:solidFill>
                    <a:srgbClr val="00B0F0"/>
                  </a:solidFill>
                </a:endParaRPr>
              </a:p>
              <a:p>
                <a:pPr marL="342900" indent="-342900">
                  <a:buFont typeface="+mj-lt"/>
                  <a:buAutoNum type="arabicPeriod"/>
                </a:pPr>
                <a:r>
                  <a:rPr lang="en-US" sz="2400" b="1" dirty="0">
                    <a:solidFill>
                      <a:srgbClr val="00B0F0"/>
                    </a:solidFill>
                  </a:rPr>
                  <a:t>P-</a:t>
                </a:r>
                <a14:m>
                  <m:oMath xmlns:m="http://schemas.openxmlformats.org/officeDocument/2006/math">
                    <m:acc>
                      <m:accPr>
                        <m:chr m:val="̇"/>
                        <m:ctrlPr>
                          <a:rPr lang="en-US" sz="2400" b="1" i="1" dirty="0">
                            <a:solidFill>
                              <a:srgbClr val="00B0F0"/>
                            </a:solidFill>
                            <a:latin typeface="Cambria Math"/>
                          </a:rPr>
                        </m:ctrlPr>
                      </m:accPr>
                      <m:e>
                        <m:r>
                          <m:rPr>
                            <m:nor/>
                          </m:rPr>
                          <a:rPr lang="en-US" sz="2400" b="1" dirty="0">
                            <a:solidFill>
                              <a:srgbClr val="00B0F0"/>
                            </a:solidFill>
                          </a:rPr>
                          <m:t>P</m:t>
                        </m:r>
                      </m:e>
                    </m:acc>
                  </m:oMath>
                </a14:m>
                <a:r>
                  <a:rPr lang="en-US" sz="2400" b="1" dirty="0">
                    <a:solidFill>
                      <a:srgbClr val="00B0F0"/>
                    </a:solidFill>
                  </a:rPr>
                  <a:t> </a:t>
                </a:r>
                <a:r>
                  <a:rPr lang="en-US" sz="2400" b="1" dirty="0" smtClean="0">
                    <a:solidFill>
                      <a:srgbClr val="00B0F0"/>
                    </a:solidFill>
                  </a:rPr>
                  <a:t>Diagram</a:t>
                </a:r>
              </a:p>
              <a:p>
                <a:pPr marL="342900" indent="-342900">
                  <a:buFont typeface="+mj-lt"/>
                  <a:buAutoNum type="arabicPeriod"/>
                </a:pPr>
                <a:r>
                  <a:rPr lang="en-US" sz="2400" b="1" dirty="0" smtClean="0">
                    <a:solidFill>
                      <a:srgbClr val="00B0F0"/>
                    </a:solidFill>
                  </a:rPr>
                  <a:t>Millisecond Pulsars as Laboratories</a:t>
                </a:r>
                <a:endParaRPr lang="en-US" sz="2400" b="1" dirty="0" smtClean="0">
                  <a:solidFill>
                    <a:srgbClr val="00B0F0"/>
                  </a:solidFill>
                </a:endParaRPr>
              </a:p>
              <a:p>
                <a:pPr marL="342900" indent="-342900">
                  <a:buFont typeface="+mj-lt"/>
                  <a:buAutoNum type="arabicPeriod"/>
                </a:pPr>
                <a:r>
                  <a:rPr lang="en-US" sz="2400" b="1" dirty="0" smtClean="0">
                    <a:solidFill>
                      <a:srgbClr val="00B0F0"/>
                    </a:solidFill>
                  </a:rPr>
                  <a:t>Pulse Profile</a:t>
                </a:r>
              </a:p>
              <a:p>
                <a:pPr marL="342900" indent="-342900">
                  <a:buFont typeface="+mj-lt"/>
                  <a:buAutoNum type="arabicPeriod"/>
                </a:pPr>
                <a:r>
                  <a:rPr lang="en-US" sz="2400" b="1" dirty="0">
                    <a:solidFill>
                      <a:srgbClr val="00B0F0"/>
                    </a:solidFill>
                  </a:rPr>
                  <a:t>Bootstrapping Pulsar </a:t>
                </a:r>
                <a:r>
                  <a:rPr lang="en-US" sz="2400" b="1" dirty="0" smtClean="0">
                    <a:solidFill>
                      <a:srgbClr val="00B0F0"/>
                    </a:solidFill>
                  </a:rPr>
                  <a:t>Observation</a:t>
                </a:r>
              </a:p>
              <a:p>
                <a:pPr marL="342900" indent="-342900">
                  <a:buFont typeface="+mj-lt"/>
                  <a:buAutoNum type="arabicPeriod"/>
                </a:pPr>
                <a:r>
                  <a:rPr lang="en-US" sz="2400" b="1" dirty="0" smtClean="0">
                    <a:solidFill>
                      <a:srgbClr val="00B0F0"/>
                    </a:solidFill>
                  </a:rPr>
                  <a:t>Pulsar Tools &amp; Data Reduction</a:t>
                </a:r>
                <a:endParaRPr lang="en-US" sz="2400" b="1" dirty="0" smtClean="0">
                  <a:solidFill>
                    <a:srgbClr val="00B0F0"/>
                  </a:solidFill>
                </a:endParaRPr>
              </a:p>
              <a:p>
                <a:pPr marL="342900" indent="-342900">
                  <a:buFont typeface="+mj-lt"/>
                  <a:buAutoNum type="arabicPeriod"/>
                </a:pPr>
                <a:r>
                  <a:rPr lang="en-US" sz="2400" b="1" dirty="0" smtClean="0">
                    <a:solidFill>
                      <a:srgbClr val="00B0F0"/>
                    </a:solidFill>
                  </a:rPr>
                  <a:t>Galactic Surveys with FAST</a:t>
                </a:r>
                <a:endParaRPr lang="en-US" sz="2400" b="1" dirty="0" smtClean="0">
                  <a:solidFill>
                    <a:srgbClr val="00B0F0"/>
                  </a:solidFill>
                </a:endParaRPr>
              </a:p>
              <a:p>
                <a:pPr marL="342900" indent="-342900">
                  <a:buFont typeface="+mj-lt"/>
                  <a:buAutoNum type="arabicPeriod"/>
                </a:pPr>
                <a:r>
                  <a:rPr lang="en-US" sz="2400" b="1" dirty="0" smtClean="0">
                    <a:solidFill>
                      <a:srgbClr val="00B0F0"/>
                    </a:solidFill>
                  </a:rPr>
                  <a:t>Conclusion &amp; Prospects</a:t>
                </a:r>
                <a:endParaRPr lang="en-US" sz="2400" b="1" dirty="0" smtClean="0">
                  <a:solidFill>
                    <a:srgbClr val="00B0F0"/>
                  </a:solidFill>
                </a:endParaRPr>
              </a:p>
              <a:p>
                <a:endParaRPr lang="en-US" sz="2400" dirty="0">
                  <a:solidFill>
                    <a:srgbClr val="00B0F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1676400" y="1447800"/>
                <a:ext cx="5486400" cy="4525213"/>
              </a:xfrm>
              <a:prstGeom prst="rect">
                <a:avLst/>
              </a:prstGeom>
              <a:blipFill rotWithShape="1">
                <a:blip r:embed="rId2"/>
                <a:stretch>
                  <a:fillRect l="-1667" t="-1213"/>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049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the best candidate/ Sifting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descr="D:\USTH\Internship_VATLY\Screenshot.png"/>
          <p:cNvPicPr/>
          <p:nvPr/>
        </p:nvPicPr>
        <p:blipFill rotWithShape="1">
          <a:blip r:embed="rId2">
            <a:extLst>
              <a:ext uri="{28A0092B-C50C-407E-A947-70E740481C1C}">
                <a14:useLocalDpi xmlns:a14="http://schemas.microsoft.com/office/drawing/2010/main" val="0"/>
              </a:ext>
            </a:extLst>
          </a:blip>
          <a:srcRect l="-1" t="982" r="-43"/>
          <a:stretch/>
        </p:blipFill>
        <p:spPr bwMode="auto">
          <a:xfrm rot="16200000">
            <a:off x="3048002" y="533401"/>
            <a:ext cx="3124200" cy="5105397"/>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066800" y="4706034"/>
            <a:ext cx="7162800" cy="923330"/>
          </a:xfrm>
          <a:prstGeom prst="rect">
            <a:avLst/>
          </a:prstGeom>
          <a:noFill/>
        </p:spPr>
        <p:txBody>
          <a:bodyPr wrap="square" rtlCol="0">
            <a:spAutoFit/>
          </a:bodyPr>
          <a:lstStyle/>
          <a:p>
            <a:pPr algn="ctr"/>
            <a:r>
              <a:rPr lang="en-US" b="1" dirty="0" smtClean="0">
                <a:solidFill>
                  <a:srgbClr val="0070C0"/>
                </a:solidFill>
              </a:rPr>
              <a:t>Exploring the ASCII data file to find the highest Gaussian peak which is a function of DM &amp; SNR</a:t>
            </a:r>
          </a:p>
          <a:p>
            <a:pPr algn="ctr"/>
            <a:r>
              <a:rPr lang="en-US" b="1" dirty="0" smtClean="0">
                <a:solidFill>
                  <a:srgbClr val="0070C0"/>
                </a:solidFill>
              </a:rPr>
              <a:t>We select DM = 9.40 </a:t>
            </a:r>
            <a:r>
              <a:rPr lang="en-GB" b="1" dirty="0">
                <a:solidFill>
                  <a:srgbClr val="0070C0"/>
                </a:solidFill>
              </a:rPr>
              <a:t>pc/cm</a:t>
            </a:r>
            <a:r>
              <a:rPr lang="en-GB" b="1" baseline="30000" dirty="0">
                <a:solidFill>
                  <a:srgbClr val="0070C0"/>
                </a:solidFill>
              </a:rPr>
              <a:t>3</a:t>
            </a:r>
            <a:r>
              <a:rPr lang="en-GB" b="1" dirty="0">
                <a:solidFill>
                  <a:srgbClr val="0070C0"/>
                </a:solidFill>
              </a:rPr>
              <a:t> </a:t>
            </a:r>
            <a:r>
              <a:rPr lang="en-US" b="1" dirty="0" smtClean="0">
                <a:solidFill>
                  <a:srgbClr val="0070C0"/>
                </a:solidFill>
              </a:rPr>
              <a:t> with SNR = 54.96</a:t>
            </a:r>
            <a:endParaRPr lang="en-US" b="1" dirty="0">
              <a:solidFill>
                <a:srgbClr val="0070C0"/>
              </a:solidFill>
            </a:endParaRPr>
          </a:p>
        </p:txBody>
      </p:sp>
      <p:sp>
        <p:nvSpPr>
          <p:cNvPr id="8" name="Rectangle 7"/>
          <p:cNvSpPr/>
          <p:nvPr/>
        </p:nvSpPr>
        <p:spPr>
          <a:xfrm>
            <a:off x="4267200" y="1447800"/>
            <a:ext cx="342902" cy="32582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2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4"/>
          <p:cNvPicPr/>
          <p:nvPr/>
        </p:nvPicPr>
        <p:blipFill>
          <a:blip r:embed="rId2"/>
          <a:stretch>
            <a:fillRect/>
          </a:stretch>
        </p:blipFill>
        <p:spPr>
          <a:xfrm>
            <a:off x="762000" y="457200"/>
            <a:ext cx="7543800" cy="5867400"/>
          </a:xfrm>
          <a:prstGeom prst="rect">
            <a:avLst/>
          </a:prstGeom>
        </p:spPr>
      </p:pic>
      <p:sp>
        <p:nvSpPr>
          <p:cNvPr id="6" name="Oval 5"/>
          <p:cNvSpPr/>
          <p:nvPr/>
        </p:nvSpPr>
        <p:spPr>
          <a:xfrm>
            <a:off x="762000" y="304800"/>
            <a:ext cx="22860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86600" y="25908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6096000"/>
            <a:ext cx="2209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atnf.csiro.au/people/pulsar/psrcat/images/banne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86150"/>
            <a:ext cx="6858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92927" y="4726543"/>
            <a:ext cx="4042582" cy="369332"/>
          </a:xfrm>
          <a:prstGeom prst="rect">
            <a:avLst/>
          </a:prstGeom>
          <a:solidFill>
            <a:schemeClr val="bg1"/>
          </a:solidFill>
        </p:spPr>
        <p:txBody>
          <a:bodyPr wrap="none" rtlCol="0">
            <a:spAutoFit/>
          </a:bodyPr>
          <a:lstStyle/>
          <a:p>
            <a:r>
              <a:rPr lang="en-US" b="1" dirty="0" smtClean="0">
                <a:solidFill>
                  <a:srgbClr val="00B0F0"/>
                </a:solidFill>
              </a:rPr>
              <a:t>Pulsar identified as </a:t>
            </a:r>
            <a:r>
              <a:rPr lang="en-US" b="1" i="1" dirty="0" smtClean="0">
                <a:solidFill>
                  <a:srgbClr val="00B0F0"/>
                </a:solidFill>
              </a:rPr>
              <a:t>J2145-0750; an MSP</a:t>
            </a:r>
            <a:r>
              <a:rPr lang="en-US" b="1" dirty="0" smtClean="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35743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Galactic Survey with FAST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4" descr="fast-3d"/>
          <p:cNvPicPr/>
          <p:nvPr/>
        </p:nvPicPr>
        <p:blipFill>
          <a:blip r:embed="rId2">
            <a:extLst>
              <a:ext uri="{28A0092B-C50C-407E-A947-70E740481C1C}">
                <a14:useLocalDpi xmlns:a14="http://schemas.microsoft.com/office/drawing/2010/main" val="0"/>
              </a:ext>
            </a:extLst>
          </a:blip>
          <a:srcRect l="1003" r="1003"/>
          <a:stretch>
            <a:fillRect/>
          </a:stretch>
        </p:blipFill>
        <p:spPr bwMode="auto">
          <a:xfrm>
            <a:off x="457200" y="1752600"/>
            <a:ext cx="4000500" cy="2895600"/>
          </a:xfrm>
          <a:prstGeom prst="rect">
            <a:avLst/>
          </a:prstGeom>
          <a:noFill/>
          <a:ln>
            <a:noFill/>
          </a:ln>
        </p:spPr>
      </p:pic>
      <p:pic>
        <p:nvPicPr>
          <p:cNvPr id="6" name="Picture 5" descr="fast-2014"/>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752601"/>
            <a:ext cx="3810001" cy="2895600"/>
          </a:xfrm>
          <a:prstGeom prst="rect">
            <a:avLst/>
          </a:prstGeom>
          <a:noFill/>
          <a:ln>
            <a:noFill/>
          </a:ln>
        </p:spPr>
      </p:pic>
      <p:sp>
        <p:nvSpPr>
          <p:cNvPr id="7" name="TextBox 6"/>
          <p:cNvSpPr txBox="1"/>
          <p:nvPr/>
        </p:nvSpPr>
        <p:spPr>
          <a:xfrm>
            <a:off x="1765594" y="4736068"/>
            <a:ext cx="1383712" cy="369332"/>
          </a:xfrm>
          <a:prstGeom prst="rect">
            <a:avLst/>
          </a:prstGeom>
          <a:noFill/>
        </p:spPr>
        <p:txBody>
          <a:bodyPr wrap="none" rtlCol="0">
            <a:spAutoFit/>
          </a:bodyPr>
          <a:lstStyle/>
          <a:p>
            <a:r>
              <a:rPr lang="en-US" b="1" dirty="0" smtClean="0">
                <a:solidFill>
                  <a:srgbClr val="0070C0"/>
                </a:solidFill>
              </a:rPr>
              <a:t>A 3-D Model</a:t>
            </a:r>
            <a:endParaRPr lang="en-US" b="1" dirty="0">
              <a:solidFill>
                <a:srgbClr val="0070C0"/>
              </a:solidFill>
            </a:endParaRPr>
          </a:p>
        </p:txBody>
      </p:sp>
      <p:sp>
        <p:nvSpPr>
          <p:cNvPr id="8" name="TextBox 7"/>
          <p:cNvSpPr txBox="1"/>
          <p:nvPr/>
        </p:nvSpPr>
        <p:spPr>
          <a:xfrm>
            <a:off x="5149540" y="4763179"/>
            <a:ext cx="2992166" cy="646331"/>
          </a:xfrm>
          <a:prstGeom prst="rect">
            <a:avLst/>
          </a:prstGeom>
          <a:noFill/>
        </p:spPr>
        <p:txBody>
          <a:bodyPr wrap="none" rtlCol="0">
            <a:spAutoFit/>
          </a:bodyPr>
          <a:lstStyle/>
          <a:p>
            <a:pPr algn="ctr"/>
            <a:r>
              <a:rPr lang="en-US" b="1" dirty="0" smtClean="0">
                <a:solidFill>
                  <a:srgbClr val="0070C0"/>
                </a:solidFill>
              </a:rPr>
              <a:t>Construction as of June 2014:</a:t>
            </a:r>
          </a:p>
          <a:p>
            <a:pPr algn="ctr"/>
            <a:r>
              <a:rPr lang="en-US" b="1" dirty="0" smtClean="0">
                <a:solidFill>
                  <a:srgbClr val="0070C0"/>
                </a:solidFill>
              </a:rPr>
              <a:t>Due functional by 2018</a:t>
            </a:r>
            <a:endParaRPr lang="en-US" b="1" dirty="0">
              <a:solidFill>
                <a:srgbClr val="0070C0"/>
              </a:solidFill>
            </a:endParaRPr>
          </a:p>
        </p:txBody>
      </p:sp>
      <p:sp>
        <p:nvSpPr>
          <p:cNvPr id="9" name="TextBox 8"/>
          <p:cNvSpPr txBox="1"/>
          <p:nvPr/>
        </p:nvSpPr>
        <p:spPr>
          <a:xfrm>
            <a:off x="1905000" y="5791200"/>
            <a:ext cx="5896679" cy="369332"/>
          </a:xfrm>
          <a:prstGeom prst="rect">
            <a:avLst/>
          </a:prstGeom>
          <a:noFill/>
        </p:spPr>
        <p:txBody>
          <a:bodyPr wrap="none" rtlCol="0">
            <a:spAutoFit/>
          </a:bodyPr>
          <a:lstStyle/>
          <a:p>
            <a:r>
              <a:rPr lang="en-US" b="1" dirty="0" smtClean="0">
                <a:solidFill>
                  <a:srgbClr val="0070C0"/>
                </a:solidFill>
              </a:rPr>
              <a:t>Located in </a:t>
            </a:r>
            <a:r>
              <a:rPr lang="en-US" b="1" dirty="0" err="1">
                <a:solidFill>
                  <a:srgbClr val="0070C0"/>
                </a:solidFill>
              </a:rPr>
              <a:t>Guizhou</a:t>
            </a:r>
            <a:r>
              <a:rPr lang="en-US" b="1" dirty="0">
                <a:solidFill>
                  <a:srgbClr val="0070C0"/>
                </a:solidFill>
              </a:rPr>
              <a:t> </a:t>
            </a:r>
            <a:r>
              <a:rPr lang="en-US" b="1" dirty="0" smtClean="0">
                <a:solidFill>
                  <a:srgbClr val="0070C0"/>
                </a:solidFill>
              </a:rPr>
              <a:t>Province, China ; 600 Km North of Hanoi</a:t>
            </a:r>
            <a:endParaRPr lang="en-US" b="1" dirty="0">
              <a:solidFill>
                <a:srgbClr val="0070C0"/>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49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l="4121" t="9248" r="8904" b="2507"/>
          <a:stretch>
            <a:fillRect/>
          </a:stretch>
        </p:blipFill>
        <p:spPr bwMode="auto">
          <a:xfrm>
            <a:off x="235631" y="1295400"/>
            <a:ext cx="4260169" cy="3276600"/>
          </a:xfrm>
          <a:prstGeom prst="rect">
            <a:avLst/>
          </a:prstGeom>
          <a:noFill/>
          <a:ln>
            <a:noFill/>
          </a:ln>
        </p:spPr>
      </p:pic>
      <p:sp>
        <p:nvSpPr>
          <p:cNvPr id="6" name="TextBox 5"/>
          <p:cNvSpPr txBox="1"/>
          <p:nvPr/>
        </p:nvSpPr>
        <p:spPr>
          <a:xfrm>
            <a:off x="2286000" y="381000"/>
            <a:ext cx="5720156" cy="769441"/>
          </a:xfrm>
          <a:prstGeom prst="rect">
            <a:avLst/>
          </a:prstGeom>
          <a:noFill/>
        </p:spPr>
        <p:txBody>
          <a:bodyPr wrap="none" rtlCol="0">
            <a:spAutoFit/>
          </a:bodyPr>
          <a:lstStyle/>
          <a:p>
            <a:r>
              <a:rPr lang="en-US" sz="4400" dirty="0" smtClean="0"/>
              <a:t>Simulations with </a:t>
            </a:r>
            <a:r>
              <a:rPr lang="en-US" sz="4400" dirty="0" err="1" smtClean="0"/>
              <a:t>Psrpop</a:t>
            </a:r>
            <a:endParaRPr lang="en-US" sz="4400" dirty="0"/>
          </a:p>
        </p:txBody>
      </p:sp>
      <p:pic>
        <p:nvPicPr>
          <p:cNvPr id="7" name="Picture 6"/>
          <p:cNvPicPr/>
          <p:nvPr/>
        </p:nvPicPr>
        <p:blipFill>
          <a:blip r:embed="rId3">
            <a:extLst>
              <a:ext uri="{28A0092B-C50C-407E-A947-70E740481C1C}">
                <a14:useLocalDpi xmlns:a14="http://schemas.microsoft.com/office/drawing/2010/main" val="0"/>
              </a:ext>
            </a:extLst>
          </a:blip>
          <a:srcRect l="4318" t="6888" r="6842" b="2292"/>
          <a:stretch>
            <a:fillRect/>
          </a:stretch>
        </p:blipFill>
        <p:spPr bwMode="auto">
          <a:xfrm>
            <a:off x="4770664" y="1150441"/>
            <a:ext cx="4305300" cy="3505200"/>
          </a:xfrm>
          <a:prstGeom prst="rect">
            <a:avLst/>
          </a:prstGeom>
          <a:noFill/>
          <a:ln>
            <a:noFill/>
          </a:ln>
        </p:spPr>
      </p:pic>
      <p:sp>
        <p:nvSpPr>
          <p:cNvPr id="8" name="Rectangle 7"/>
          <p:cNvSpPr/>
          <p:nvPr/>
        </p:nvSpPr>
        <p:spPr>
          <a:xfrm>
            <a:off x="457200" y="5029200"/>
            <a:ext cx="4191000" cy="646331"/>
          </a:xfrm>
          <a:prstGeom prst="rect">
            <a:avLst/>
          </a:prstGeom>
        </p:spPr>
        <p:txBody>
          <a:bodyPr wrap="square">
            <a:spAutoFit/>
          </a:bodyPr>
          <a:lstStyle/>
          <a:p>
            <a:pPr algn="ctr"/>
            <a:r>
              <a:rPr lang="en-US" b="1" dirty="0">
                <a:solidFill>
                  <a:srgbClr val="0070C0"/>
                </a:solidFill>
              </a:rPr>
              <a:t>The number of pulsars detectable by FAST as a function of </a:t>
            </a:r>
            <a:r>
              <a:rPr lang="en-US" b="1" dirty="0" err="1">
                <a:solidFill>
                  <a:srgbClr val="0070C0"/>
                </a:solidFill>
              </a:rPr>
              <a:t>centre</a:t>
            </a:r>
            <a:r>
              <a:rPr lang="en-US" b="1" dirty="0">
                <a:solidFill>
                  <a:srgbClr val="0070C0"/>
                </a:solidFill>
              </a:rPr>
              <a:t> frequency</a:t>
            </a:r>
          </a:p>
        </p:txBody>
      </p:sp>
      <p:sp>
        <p:nvSpPr>
          <p:cNvPr id="9" name="Rectangle 8"/>
          <p:cNvSpPr/>
          <p:nvPr/>
        </p:nvSpPr>
        <p:spPr>
          <a:xfrm>
            <a:off x="5029200" y="4890700"/>
            <a:ext cx="3810000" cy="923330"/>
          </a:xfrm>
          <a:prstGeom prst="rect">
            <a:avLst/>
          </a:prstGeom>
        </p:spPr>
        <p:txBody>
          <a:bodyPr wrap="square">
            <a:spAutoFit/>
          </a:bodyPr>
          <a:lstStyle/>
          <a:p>
            <a:pPr algn="ctr"/>
            <a:r>
              <a:rPr lang="en-US" b="1" dirty="0">
                <a:solidFill>
                  <a:srgbClr val="0070C0"/>
                </a:solidFill>
              </a:rPr>
              <a:t>The number of pulsars detectable by FAST as a function of observation time per pointing position.</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214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1641" y="152400"/>
            <a:ext cx="3912353" cy="769441"/>
          </a:xfrm>
          <a:prstGeom prst="rect">
            <a:avLst/>
          </a:prstGeom>
          <a:noFill/>
        </p:spPr>
        <p:txBody>
          <a:bodyPr wrap="none" rtlCol="0">
            <a:spAutoFit/>
          </a:bodyPr>
          <a:lstStyle/>
          <a:p>
            <a:r>
              <a:rPr lang="en-US" sz="4400" b="1" dirty="0" smtClean="0"/>
              <a:t>Varieties + Stats</a:t>
            </a:r>
            <a:endParaRPr lang="en-US" sz="4400" b="1" dirty="0"/>
          </a:p>
        </p:txBody>
      </p:sp>
      <p:sp>
        <p:nvSpPr>
          <p:cNvPr id="5" name="TextBox 4"/>
          <p:cNvSpPr txBox="1"/>
          <p:nvPr/>
        </p:nvSpPr>
        <p:spPr>
          <a:xfrm>
            <a:off x="762000" y="1371600"/>
            <a:ext cx="6096000" cy="2585323"/>
          </a:xfrm>
          <a:prstGeom prst="rect">
            <a:avLst/>
          </a:prstGeom>
          <a:noFill/>
        </p:spPr>
        <p:txBody>
          <a:bodyPr wrap="square" rtlCol="0">
            <a:spAutoFit/>
          </a:bodyPr>
          <a:lstStyle/>
          <a:p>
            <a:r>
              <a:rPr lang="en-US" b="1" dirty="0" smtClean="0">
                <a:solidFill>
                  <a:srgbClr val="00B0F0"/>
                </a:solidFill>
              </a:rPr>
              <a:t>Radio Pulsars ~ 2000</a:t>
            </a:r>
          </a:p>
          <a:p>
            <a:endParaRPr lang="en-US" b="1" dirty="0">
              <a:solidFill>
                <a:srgbClr val="00B0F0"/>
              </a:solidFill>
            </a:endParaRPr>
          </a:p>
          <a:p>
            <a:r>
              <a:rPr lang="en-US" b="1" dirty="0" smtClean="0">
                <a:solidFill>
                  <a:srgbClr val="00B0F0"/>
                </a:solidFill>
              </a:rPr>
              <a:t>Binary Pulsars ~ 150</a:t>
            </a:r>
          </a:p>
          <a:p>
            <a:r>
              <a:rPr lang="en-US" b="1" dirty="0" smtClean="0">
                <a:solidFill>
                  <a:srgbClr val="00B0F0"/>
                </a:solidFill>
              </a:rPr>
              <a:t>(Companion: Neutron Star/ Planet/ White Dwarfs)</a:t>
            </a:r>
          </a:p>
          <a:p>
            <a:endParaRPr lang="en-US" b="1" dirty="0">
              <a:solidFill>
                <a:srgbClr val="00B0F0"/>
              </a:solidFill>
            </a:endParaRPr>
          </a:p>
          <a:p>
            <a:pPr marL="285750" indent="-285750">
              <a:buFont typeface="Arial" pitchFamily="34" charset="0"/>
              <a:buChar char="•"/>
            </a:pPr>
            <a:r>
              <a:rPr lang="en-US" b="1" dirty="0" smtClean="0">
                <a:solidFill>
                  <a:srgbClr val="00B0F0"/>
                </a:solidFill>
              </a:rPr>
              <a:t>1 Double Pulsar </a:t>
            </a:r>
          </a:p>
          <a:p>
            <a:r>
              <a:rPr lang="en-US" b="1" dirty="0" smtClean="0">
                <a:solidFill>
                  <a:srgbClr val="00B0F0"/>
                </a:solidFill>
              </a:rPr>
              <a:t>    (</a:t>
            </a:r>
            <a:r>
              <a:rPr lang="en-US" b="1" dirty="0">
                <a:solidFill>
                  <a:srgbClr val="00B0F0"/>
                </a:solidFill>
              </a:rPr>
              <a:t>PSR </a:t>
            </a:r>
            <a:r>
              <a:rPr lang="en-US" b="1" dirty="0" smtClean="0">
                <a:solidFill>
                  <a:srgbClr val="00B0F0"/>
                </a:solidFill>
              </a:rPr>
              <a:t>J0737-3039A/B , 22.7ms </a:t>
            </a:r>
            <a:r>
              <a:rPr lang="en-US" b="1" dirty="0">
                <a:solidFill>
                  <a:srgbClr val="00B0F0"/>
                </a:solidFill>
              </a:rPr>
              <a:t>+ </a:t>
            </a:r>
            <a:r>
              <a:rPr lang="en-US" b="1" dirty="0" smtClean="0">
                <a:solidFill>
                  <a:srgbClr val="00B0F0"/>
                </a:solidFill>
              </a:rPr>
              <a:t>2.77s)</a:t>
            </a:r>
          </a:p>
          <a:p>
            <a:r>
              <a:rPr lang="en-US" b="1" dirty="0" smtClean="0">
                <a:solidFill>
                  <a:srgbClr val="00B0F0"/>
                </a:solidFill>
              </a:rPr>
              <a:t>Discovered at </a:t>
            </a:r>
            <a:r>
              <a:rPr lang="en-US" b="1" dirty="0" err="1" smtClean="0">
                <a:solidFill>
                  <a:srgbClr val="00B0F0"/>
                </a:solidFill>
              </a:rPr>
              <a:t>Parkes</a:t>
            </a:r>
            <a:r>
              <a:rPr lang="en-US" b="1" dirty="0" smtClean="0">
                <a:solidFill>
                  <a:srgbClr val="00B0F0"/>
                </a:solidFill>
              </a:rPr>
              <a:t> Observatory, Australia - 2003</a:t>
            </a:r>
            <a:endParaRPr lang="en-US" b="1" dirty="0">
              <a:solidFill>
                <a:srgbClr val="00B0F0"/>
              </a:solidFill>
            </a:endParaRPr>
          </a:p>
          <a:p>
            <a:endParaRPr lang="en-US" b="1" dirty="0">
              <a:solidFill>
                <a:srgbClr val="00B0F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pic>
        <p:nvPicPr>
          <p:cNvPr id="2050" name="Picture 2" descr="binary pul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535" y="3733800"/>
            <a:ext cx="3333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uble puls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781049"/>
            <a:ext cx="28575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obelprize.org/nobel_prizes/physics/laureates/1993/illpres/grav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91" y="3810000"/>
            <a:ext cx="447675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305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Conclusion  </a:t>
            </a:r>
            <a:r>
              <a:rPr lang="en-US" b="1" dirty="0" smtClean="0"/>
              <a:t>&amp; </a:t>
            </a:r>
            <a:r>
              <a:rPr lang="en-US" b="1" dirty="0" smtClean="0"/>
              <a:t>Prospects</a:t>
            </a:r>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Rectangle 5"/>
          <p:cNvSpPr/>
          <p:nvPr/>
        </p:nvSpPr>
        <p:spPr>
          <a:xfrm>
            <a:off x="685800" y="1371600"/>
            <a:ext cx="7010400" cy="2585323"/>
          </a:xfrm>
          <a:prstGeom prst="rect">
            <a:avLst/>
          </a:prstGeom>
        </p:spPr>
        <p:txBody>
          <a:bodyPr wrap="square">
            <a:spAutoFit/>
          </a:bodyPr>
          <a:lstStyle/>
          <a:p>
            <a:pPr marL="285750" indent="-285750">
              <a:buFont typeface="Arial" pitchFamily="34" charset="0"/>
              <a:buChar char="•"/>
            </a:pPr>
            <a:endParaRPr lang="en-US" dirty="0">
              <a:solidFill>
                <a:srgbClr val="00B0F0"/>
              </a:solidFill>
            </a:endParaRPr>
          </a:p>
          <a:p>
            <a:pPr marL="285750" indent="-285750">
              <a:buFont typeface="Arial" pitchFamily="34" charset="0"/>
              <a:buChar char="•"/>
            </a:pPr>
            <a:r>
              <a:rPr lang="en-US" dirty="0" smtClean="0">
                <a:solidFill>
                  <a:srgbClr val="00B0F0"/>
                </a:solidFill>
              </a:rPr>
              <a:t>This summer internship at VATLY has been extremely interesting. </a:t>
            </a:r>
          </a:p>
          <a:p>
            <a:pPr marL="285750" indent="-285750">
              <a:buFont typeface="Arial" pitchFamily="34" charset="0"/>
              <a:buChar char="•"/>
            </a:pPr>
            <a:r>
              <a:rPr lang="en-US" dirty="0" smtClean="0">
                <a:solidFill>
                  <a:srgbClr val="00B0F0"/>
                </a:solidFill>
              </a:rPr>
              <a:t>Pulsars are interesting astrophysical objects (esp. MSPs)</a:t>
            </a:r>
          </a:p>
          <a:p>
            <a:pPr marL="285750" indent="-285750">
              <a:buFont typeface="Arial" pitchFamily="34" charset="0"/>
              <a:buChar char="•"/>
            </a:pPr>
            <a:r>
              <a:rPr lang="en-US" dirty="0" smtClean="0">
                <a:solidFill>
                  <a:srgbClr val="00B0F0"/>
                </a:solidFill>
              </a:rPr>
              <a:t>A lot of fundamental science can be produced.</a:t>
            </a:r>
          </a:p>
          <a:p>
            <a:pPr marL="285750" indent="-285750">
              <a:buFont typeface="Arial" pitchFamily="34" charset="0"/>
              <a:buChar char="•"/>
            </a:pPr>
            <a:r>
              <a:rPr lang="en-US" dirty="0" smtClean="0">
                <a:solidFill>
                  <a:srgbClr val="00B0F0"/>
                </a:solidFill>
              </a:rPr>
              <a:t>In future, I’m interested in further exploring  about following:</a:t>
            </a:r>
          </a:p>
          <a:p>
            <a:pPr marL="800100" lvl="1" indent="-342900">
              <a:buFont typeface="+mj-lt"/>
              <a:buAutoNum type="arabicPeriod"/>
            </a:pPr>
            <a:r>
              <a:rPr lang="en-US" dirty="0" smtClean="0">
                <a:solidFill>
                  <a:srgbClr val="00B0F0"/>
                </a:solidFill>
              </a:rPr>
              <a:t>Pulsar Timing</a:t>
            </a:r>
            <a:endParaRPr lang="en-US" dirty="0" smtClean="0">
              <a:solidFill>
                <a:srgbClr val="00B0F0"/>
              </a:solidFill>
            </a:endParaRPr>
          </a:p>
          <a:p>
            <a:pPr marL="800100" lvl="1" indent="-342900">
              <a:buFont typeface="+mj-lt"/>
              <a:buAutoNum type="arabicPeriod"/>
            </a:pPr>
            <a:r>
              <a:rPr lang="en-US" dirty="0" smtClean="0">
                <a:solidFill>
                  <a:srgbClr val="00B0F0"/>
                </a:solidFill>
              </a:rPr>
              <a:t>Tests </a:t>
            </a:r>
            <a:r>
              <a:rPr lang="en-US" dirty="0">
                <a:solidFill>
                  <a:srgbClr val="00B0F0"/>
                </a:solidFill>
              </a:rPr>
              <a:t>of general relativity</a:t>
            </a:r>
          </a:p>
          <a:p>
            <a:pPr marL="800100" lvl="1" indent="-342900">
              <a:buFont typeface="+mj-lt"/>
              <a:buAutoNum type="arabicPeriod"/>
            </a:pPr>
            <a:r>
              <a:rPr lang="en-US" dirty="0">
                <a:solidFill>
                  <a:srgbClr val="00B0F0"/>
                </a:solidFill>
              </a:rPr>
              <a:t>Gravitational </a:t>
            </a:r>
            <a:r>
              <a:rPr lang="en-US" dirty="0" smtClean="0">
                <a:solidFill>
                  <a:srgbClr val="00B0F0"/>
                </a:solidFill>
              </a:rPr>
              <a:t>waves detection</a:t>
            </a:r>
          </a:p>
          <a:p>
            <a:pPr marL="800100" lvl="1" indent="-342900">
              <a:buFont typeface="+mj-lt"/>
              <a:buAutoNum type="arabicPeriod"/>
            </a:pPr>
            <a:r>
              <a:rPr lang="en-US" dirty="0" smtClean="0">
                <a:solidFill>
                  <a:srgbClr val="00B0F0"/>
                </a:solidFill>
              </a:rPr>
              <a:t>Shapiro-delay</a:t>
            </a:r>
            <a:endParaRPr lang="en-US" dirty="0">
              <a:solidFill>
                <a:srgbClr val="00B0F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2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b="1" dirty="0" smtClean="0">
                <a:solidFill>
                  <a:srgbClr val="00B0F0"/>
                </a:solidFill>
              </a:rPr>
              <a:t>Thank you !</a:t>
            </a:r>
            <a:endParaRPr lang="en-US" b="1" dirty="0">
              <a:solidFill>
                <a:srgbClr val="00B0F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17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30" y="152400"/>
            <a:ext cx="8229600" cy="1143000"/>
          </a:xfrm>
        </p:spPr>
        <p:txBody>
          <a:bodyPr/>
          <a:lstStyle/>
          <a:p>
            <a:r>
              <a:rPr lang="en-US" dirty="0" smtClean="0"/>
              <a:t>What are they?</a:t>
            </a:r>
            <a:endParaRPr lang="en-US" dirty="0"/>
          </a:p>
        </p:txBody>
      </p:sp>
      <p:sp>
        <p:nvSpPr>
          <p:cNvPr id="4" name="Rectangle 3"/>
          <p:cNvSpPr/>
          <p:nvPr/>
        </p:nvSpPr>
        <p:spPr>
          <a:xfrm>
            <a:off x="635330" y="4419600"/>
            <a:ext cx="7772400" cy="1200329"/>
          </a:xfrm>
          <a:prstGeom prst="rect">
            <a:avLst/>
          </a:prstGeom>
        </p:spPr>
        <p:txBody>
          <a:bodyPr wrap="square">
            <a:spAutoFit/>
          </a:bodyPr>
          <a:lstStyle/>
          <a:p>
            <a:r>
              <a:rPr lang="en-GB" dirty="0" smtClean="0"/>
              <a:t>Pulsar – Portmanteau for a pulsating star</a:t>
            </a:r>
          </a:p>
          <a:p>
            <a:endParaRPr lang="en-GB" dirty="0"/>
          </a:p>
          <a:p>
            <a:r>
              <a:rPr lang="en-GB" dirty="0" smtClean="0"/>
              <a:t>A </a:t>
            </a:r>
            <a:r>
              <a:rPr lang="en-GB" dirty="0"/>
              <a:t>highly magnetized, rotating neutron star that emits a beam of electromagnetic radiation</a:t>
            </a:r>
            <a:endParaRPr lang="en-US" dirty="0"/>
          </a:p>
        </p:txBody>
      </p:sp>
      <p:pic>
        <p:nvPicPr>
          <p:cNvPr id="2050" name="Picture 2" descr="http://upload.wikimedia.org/wikipedia/commons/thumb/3/3e/Pulsar_schematic.svg/1280px-Pulsar_schematic.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70000"/>
            <a:ext cx="365759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cta-observatory.ac.uk/wp-content/uploads/2013/04/pulsar-lightho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971" y="1231814"/>
            <a:ext cx="4713514" cy="29591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9794" y="3828534"/>
            <a:ext cx="1827936" cy="369332"/>
          </a:xfrm>
          <a:prstGeom prst="rect">
            <a:avLst/>
          </a:prstGeom>
          <a:noFill/>
        </p:spPr>
        <p:txBody>
          <a:bodyPr wrap="none" rtlCol="0">
            <a:spAutoFit/>
          </a:bodyPr>
          <a:lstStyle/>
          <a:p>
            <a:r>
              <a:rPr lang="en-US" b="1" dirty="0" smtClean="0"/>
              <a:t>Lighthouse effect</a:t>
            </a:r>
            <a:endParaRPr lang="en-US"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06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Discovery of the 1</a:t>
            </a:r>
            <a:r>
              <a:rPr lang="en-US" baseline="30000" dirty="0" smtClean="0"/>
              <a:t>st</a:t>
            </a:r>
            <a:r>
              <a:rPr lang="en-US" dirty="0" smtClean="0"/>
              <a:t> Pulsar</a:t>
            </a:r>
            <a:endParaRPr lang="en-US" dirty="0"/>
          </a:p>
        </p:txBody>
      </p:sp>
      <p:pic>
        <p:nvPicPr>
          <p:cNvPr id="5" name="Picture 5" descr="IMG_5836"/>
          <p:cNvPicPr>
            <a:picLocks noChangeAspect="1" noChangeArrowheads="1"/>
          </p:cNvPicPr>
          <p:nvPr/>
        </p:nvPicPr>
        <p:blipFill>
          <a:blip r:embed="rId2" cstate="print">
            <a:extLst>
              <a:ext uri="{28A0092B-C50C-407E-A947-70E740481C1C}">
                <a14:useLocalDpi xmlns:a14="http://schemas.microsoft.com/office/drawing/2010/main" val="0"/>
              </a:ext>
            </a:extLst>
          </a:blip>
          <a:srcRect l="14764" t="1158" r="13026"/>
          <a:stretch>
            <a:fillRect/>
          </a:stretch>
        </p:blipFill>
        <p:spPr bwMode="auto">
          <a:xfrm>
            <a:off x="3352800" y="1295400"/>
            <a:ext cx="2222071" cy="227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5944"/>
          <p:cNvPicPr>
            <a:picLocks noChangeAspect="1" noChangeArrowheads="1"/>
          </p:cNvPicPr>
          <p:nvPr/>
        </p:nvPicPr>
        <p:blipFill>
          <a:blip r:embed="rId3" cstate="print">
            <a:extLst>
              <a:ext uri="{28A0092B-C50C-407E-A947-70E740481C1C}">
                <a14:useLocalDpi xmlns:a14="http://schemas.microsoft.com/office/drawing/2010/main" val="0"/>
              </a:ext>
            </a:extLst>
          </a:blip>
          <a:srcRect l="2605" t="28949" b="13895"/>
          <a:stretch>
            <a:fillRect/>
          </a:stretch>
        </p:blipFill>
        <p:spPr bwMode="auto">
          <a:xfrm>
            <a:off x="1187450" y="3962401"/>
            <a:ext cx="6889750" cy="27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791200" y="1260765"/>
            <a:ext cx="3200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000" dirty="0">
                <a:latin typeface="Comic Sans MS" pitchFamily="66" charset="0"/>
              </a:rPr>
              <a:t>Jocelyn </a:t>
            </a:r>
            <a:r>
              <a:rPr lang="en-US" sz="2000" dirty="0" smtClean="0">
                <a:latin typeface="Comic Sans MS" pitchFamily="66" charset="0"/>
              </a:rPr>
              <a:t>Bell and </a:t>
            </a:r>
            <a:r>
              <a:rPr lang="en-US" sz="2000" dirty="0">
                <a:latin typeface="Comic Sans MS" pitchFamily="66" charset="0"/>
              </a:rPr>
              <a:t>Antony Hewish discovered a periodic extraterrestrial signal that re-occurs every day at:</a:t>
            </a:r>
          </a:p>
          <a:p>
            <a:pPr algn="ctr"/>
            <a:r>
              <a:rPr lang="en-US" sz="2000" b="1" dirty="0">
                <a:latin typeface="Comic Sans MS" pitchFamily="66" charset="0"/>
              </a:rPr>
              <a:t>RA 19:19:36</a:t>
            </a:r>
          </a:p>
          <a:p>
            <a:pPr algn="ctr"/>
            <a:r>
              <a:rPr lang="en-US" sz="2000" b="1" dirty="0">
                <a:latin typeface="Comic Sans MS" pitchFamily="66" charset="0"/>
              </a:rPr>
              <a:t>DEC +21:47:16</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343400" y="6172200"/>
            <a:ext cx="609600" cy="502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7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Pulsars</a:t>
            </a:r>
            <a:endParaRPr lang="en-US" dirty="0"/>
          </a:p>
        </p:txBody>
      </p:sp>
      <p:sp>
        <p:nvSpPr>
          <p:cNvPr id="4" name="Text Box 8"/>
          <p:cNvSpPr txBox="1">
            <a:spLocks noChangeArrowheads="1"/>
          </p:cNvSpPr>
          <p:nvPr/>
        </p:nvSpPr>
        <p:spPr bwMode="auto">
          <a:xfrm>
            <a:off x="381000" y="1447800"/>
            <a:ext cx="7696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itchFamily="34" charset="0"/>
              <a:buChar char="•"/>
            </a:pPr>
            <a:r>
              <a:rPr lang="en-US" sz="2000" b="1" dirty="0" smtClean="0">
                <a:solidFill>
                  <a:srgbClr val="0070C0"/>
                </a:solidFill>
              </a:rPr>
              <a:t>Almost black holes (R ~ 10km, M~ 1.4 M</a:t>
            </a:r>
            <a:r>
              <a:rPr lang="en-US" sz="2000" b="1" baseline="-25000" dirty="0" smtClean="0">
                <a:solidFill>
                  <a:srgbClr val="0070C0"/>
                </a:solidFill>
              </a:rPr>
              <a:t>☉</a:t>
            </a:r>
            <a:r>
              <a:rPr lang="en-US" sz="2000" b="1" dirty="0" smtClean="0">
                <a:solidFill>
                  <a:srgbClr val="0070C0"/>
                </a:solidFill>
              </a:rPr>
              <a:t>)</a:t>
            </a:r>
          </a:p>
          <a:p>
            <a:pPr marL="342900" indent="-342900">
              <a:buFont typeface="Arial" pitchFamily="34" charset="0"/>
              <a:buChar char="•"/>
            </a:pPr>
            <a:r>
              <a:rPr lang="en-US" sz="2000" b="1" dirty="0" smtClean="0">
                <a:solidFill>
                  <a:srgbClr val="0070C0"/>
                </a:solidFill>
              </a:rPr>
              <a:t>Objects of extreme matter: (Interesting </a:t>
            </a:r>
            <a:r>
              <a:rPr lang="en-US" sz="2000" b="1" dirty="0" err="1" smtClean="0">
                <a:solidFill>
                  <a:srgbClr val="0070C0"/>
                </a:solidFill>
              </a:rPr>
              <a:t>EoS</a:t>
            </a:r>
            <a:r>
              <a:rPr lang="en-US" sz="2000" b="1" dirty="0" smtClean="0">
                <a:solidFill>
                  <a:srgbClr val="0070C0"/>
                </a:solidFill>
              </a:rPr>
              <a:t>)</a:t>
            </a:r>
          </a:p>
          <a:p>
            <a:pPr marL="342900" indent="-342900">
              <a:buFont typeface="Arial" pitchFamily="34" charset="0"/>
              <a:buChar char="•"/>
            </a:pPr>
            <a:r>
              <a:rPr lang="en-US" sz="2000" b="1" dirty="0" smtClean="0">
                <a:solidFill>
                  <a:srgbClr val="0070C0"/>
                </a:solidFill>
              </a:rPr>
              <a:t>B ~ = 4.4 x 10</a:t>
            </a:r>
            <a:r>
              <a:rPr lang="en-US" sz="2000" b="1" baseline="30000" dirty="0" smtClean="0">
                <a:solidFill>
                  <a:srgbClr val="0070C0"/>
                </a:solidFill>
              </a:rPr>
              <a:t>9</a:t>
            </a:r>
            <a:r>
              <a:rPr lang="en-US" sz="2000" b="1" dirty="0" smtClean="0">
                <a:solidFill>
                  <a:srgbClr val="0070C0"/>
                </a:solidFill>
              </a:rPr>
              <a:t> T</a:t>
            </a:r>
          </a:p>
          <a:p>
            <a:pPr marL="342900" indent="-342900">
              <a:buFont typeface="Arial" pitchFamily="34" charset="0"/>
              <a:buChar char="•"/>
            </a:pPr>
            <a:r>
              <a:rPr lang="en-US" sz="2000" b="1" dirty="0" smtClean="0">
                <a:solidFill>
                  <a:srgbClr val="0070C0"/>
                </a:solidFill>
              </a:rPr>
              <a:t>E ~ 10</a:t>
            </a:r>
            <a:r>
              <a:rPr lang="en-US" sz="2000" b="1" baseline="30000" dirty="0" smtClean="0">
                <a:solidFill>
                  <a:srgbClr val="0070C0"/>
                </a:solidFill>
              </a:rPr>
              <a:t>12</a:t>
            </a:r>
            <a:r>
              <a:rPr lang="en-US" sz="2000" b="1" dirty="0" smtClean="0">
                <a:solidFill>
                  <a:srgbClr val="0070C0"/>
                </a:solidFill>
              </a:rPr>
              <a:t> V</a:t>
            </a:r>
          </a:p>
          <a:p>
            <a:pPr marL="342900" indent="-342900">
              <a:buFont typeface="Arial" pitchFamily="34" charset="0"/>
              <a:buChar char="•"/>
            </a:pPr>
            <a:r>
              <a:rPr lang="en-US" sz="2000" b="1" dirty="0" smtClean="0">
                <a:solidFill>
                  <a:srgbClr val="0070C0"/>
                </a:solidFill>
              </a:rPr>
              <a:t>High-temperature super-fluid superconductor!</a:t>
            </a:r>
          </a:p>
          <a:p>
            <a:pPr marL="342900" indent="-342900">
              <a:buFont typeface="Arial" pitchFamily="34" charset="0"/>
              <a:buChar char="•"/>
            </a:pPr>
            <a:r>
              <a:rPr lang="en-US" sz="2000" b="1" dirty="0" smtClean="0">
                <a:solidFill>
                  <a:srgbClr val="0070C0"/>
                </a:solidFill>
              </a:rPr>
              <a:t>Originates from (usually Type II) supernova explosions</a:t>
            </a:r>
            <a:r>
              <a:rPr lang="en-US" sz="2000" b="1" dirty="0">
                <a:solidFill>
                  <a:srgbClr val="0070C0"/>
                </a:solidFill>
              </a:rPr>
              <a:t>: </a:t>
            </a:r>
            <a:endParaRPr lang="en-US" sz="2000" b="1" dirty="0" smtClean="0">
              <a:solidFill>
                <a:srgbClr val="0070C0"/>
              </a:solidFill>
            </a:endParaRPr>
          </a:p>
          <a:p>
            <a:r>
              <a:rPr lang="en-US" sz="2000" b="1" dirty="0">
                <a:solidFill>
                  <a:srgbClr val="0070C0"/>
                </a:solidFill>
              </a:rPr>
              <a:t>	</a:t>
            </a:r>
            <a:r>
              <a:rPr lang="en-US" sz="2000" b="1" dirty="0" smtClean="0">
                <a:solidFill>
                  <a:srgbClr val="0070C0"/>
                </a:solidFill>
              </a:rPr>
              <a:t>8 </a:t>
            </a:r>
            <a:r>
              <a:rPr lang="en-US" sz="2000" b="1" dirty="0">
                <a:solidFill>
                  <a:srgbClr val="0070C0"/>
                </a:solidFill>
              </a:rPr>
              <a:t>M☉ &lt;M&lt; (40–50) M☉</a:t>
            </a:r>
          </a:p>
          <a:p>
            <a:pPr marL="342900" indent="-342900">
              <a:buFont typeface="Arial" pitchFamily="34" charset="0"/>
              <a:buChar char="•"/>
            </a:pPr>
            <a:r>
              <a:rPr lang="en-US" sz="2000" b="1" dirty="0" smtClean="0">
                <a:solidFill>
                  <a:srgbClr val="0070C0"/>
                </a:solidFill>
              </a:rPr>
              <a:t>Fast Rotation</a:t>
            </a:r>
          </a:p>
          <a:p>
            <a:pPr marL="342900" indent="-342900">
              <a:buFont typeface="Arial" pitchFamily="34" charset="0"/>
              <a:buChar char="•"/>
            </a:pPr>
            <a:endParaRPr lang="en-US" sz="2000" b="1" dirty="0" smtClean="0">
              <a:solidFill>
                <a:srgbClr val="0070C0"/>
              </a:solidFill>
            </a:endParaRPr>
          </a:p>
          <a:p>
            <a:pPr marL="342900" indent="-342900">
              <a:buFont typeface="Arial" pitchFamily="34" charset="0"/>
              <a:buChar char="•"/>
            </a:pPr>
            <a:endParaRPr lang="en-US" sz="2000" b="1" dirty="0" smtClean="0">
              <a:solidFill>
                <a:srgbClr val="0070C0"/>
              </a:solidFill>
            </a:endParaRPr>
          </a:p>
          <a:p>
            <a:endParaRPr lang="en-US" sz="2000" b="1" dirty="0">
              <a:solidFill>
                <a:srgbClr val="0070C0"/>
              </a:solidFill>
            </a:endParaRPr>
          </a:p>
        </p:txBody>
      </p:sp>
      <p:sp>
        <p:nvSpPr>
          <p:cNvPr id="6" name="Left-Right Arrow 5"/>
          <p:cNvSpPr/>
          <p:nvPr/>
        </p:nvSpPr>
        <p:spPr>
          <a:xfrm>
            <a:off x="1752600" y="4800600"/>
            <a:ext cx="5257800" cy="533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5655" y="4428898"/>
            <a:ext cx="804516" cy="369332"/>
          </a:xfrm>
          <a:prstGeom prst="rect">
            <a:avLst/>
          </a:prstGeom>
          <a:noFill/>
        </p:spPr>
        <p:txBody>
          <a:bodyPr wrap="none" rtlCol="0">
            <a:spAutoFit/>
          </a:bodyPr>
          <a:lstStyle/>
          <a:p>
            <a:r>
              <a:rPr lang="en-US" b="1" dirty="0" smtClean="0">
                <a:solidFill>
                  <a:srgbClr val="00B0F0"/>
                </a:solidFill>
              </a:rPr>
              <a:t>Period</a:t>
            </a:r>
            <a:endParaRPr lang="en-US" b="1" dirty="0">
              <a:solidFill>
                <a:srgbClr val="00B0F0"/>
              </a:solidFill>
            </a:endParaRPr>
          </a:p>
        </p:txBody>
      </p:sp>
      <p:sp>
        <p:nvSpPr>
          <p:cNvPr id="9" name="TextBox 8"/>
          <p:cNvSpPr txBox="1"/>
          <p:nvPr/>
        </p:nvSpPr>
        <p:spPr>
          <a:xfrm>
            <a:off x="7073102" y="4687669"/>
            <a:ext cx="2026680" cy="646331"/>
          </a:xfrm>
          <a:prstGeom prst="rect">
            <a:avLst/>
          </a:prstGeom>
          <a:noFill/>
        </p:spPr>
        <p:txBody>
          <a:bodyPr wrap="square" rtlCol="0">
            <a:spAutoFit/>
          </a:bodyPr>
          <a:lstStyle/>
          <a:p>
            <a:r>
              <a:rPr lang="en-US" sz="3600" dirty="0" smtClean="0">
                <a:solidFill>
                  <a:srgbClr val="00B0F0"/>
                </a:solidFill>
              </a:rPr>
              <a:t>8500 </a:t>
            </a:r>
            <a:r>
              <a:rPr lang="en-US" sz="3600" dirty="0" err="1" smtClean="0">
                <a:solidFill>
                  <a:srgbClr val="00B0F0"/>
                </a:solidFill>
              </a:rPr>
              <a:t>ms</a:t>
            </a:r>
            <a:endParaRPr lang="en-US" sz="3600" dirty="0">
              <a:solidFill>
                <a:srgbClr val="00B0F0"/>
              </a:solidFill>
            </a:endParaRPr>
          </a:p>
        </p:txBody>
      </p:sp>
      <p:sp>
        <p:nvSpPr>
          <p:cNvPr id="10" name="Rectangle 9"/>
          <p:cNvSpPr/>
          <p:nvPr/>
        </p:nvSpPr>
        <p:spPr>
          <a:xfrm>
            <a:off x="381000" y="4877368"/>
            <a:ext cx="2263561" cy="1200329"/>
          </a:xfrm>
          <a:prstGeom prst="rect">
            <a:avLst/>
          </a:prstGeom>
        </p:spPr>
        <p:txBody>
          <a:bodyPr wrap="square">
            <a:spAutoFit/>
          </a:bodyPr>
          <a:lstStyle/>
          <a:p>
            <a:r>
              <a:rPr lang="en-US" b="1" dirty="0" smtClean="0">
                <a:solidFill>
                  <a:srgbClr val="00B0F0"/>
                </a:solidFill>
              </a:rPr>
              <a:t>       1.4 </a:t>
            </a:r>
            <a:r>
              <a:rPr lang="en-US" b="1" dirty="0" err="1" smtClean="0">
                <a:solidFill>
                  <a:srgbClr val="00B0F0"/>
                </a:solidFill>
              </a:rPr>
              <a:t>ms</a:t>
            </a:r>
            <a:endParaRPr lang="en-US" b="1" dirty="0" smtClean="0">
              <a:solidFill>
                <a:srgbClr val="00B0F0"/>
              </a:solidFill>
            </a:endParaRPr>
          </a:p>
          <a:p>
            <a:endParaRPr lang="en-US" b="1" dirty="0">
              <a:solidFill>
                <a:srgbClr val="00B0F0"/>
              </a:solidFill>
            </a:endParaRPr>
          </a:p>
          <a:p>
            <a:r>
              <a:rPr lang="en-US" b="1" dirty="0" smtClean="0">
                <a:solidFill>
                  <a:srgbClr val="00B0F0"/>
                </a:solidFill>
              </a:rPr>
              <a:t>PSR J1748-2446ad</a:t>
            </a:r>
            <a:endParaRPr lang="en-US" b="1" dirty="0">
              <a:solidFill>
                <a:srgbClr val="00B0F0"/>
              </a:solidFill>
            </a:endParaRPr>
          </a:p>
          <a:p>
            <a:endParaRPr lang="en-US" b="1" dirty="0">
              <a:solidFill>
                <a:srgbClr val="00B0F0"/>
              </a:solidFill>
            </a:endParaRPr>
          </a:p>
        </p:txBody>
      </p:sp>
      <p:sp>
        <p:nvSpPr>
          <p:cNvPr id="11" name="Rectangle 10"/>
          <p:cNvSpPr/>
          <p:nvPr/>
        </p:nvSpPr>
        <p:spPr>
          <a:xfrm>
            <a:off x="1447801" y="5943600"/>
            <a:ext cx="2397854" cy="369332"/>
          </a:xfrm>
          <a:prstGeom prst="rect">
            <a:avLst/>
          </a:prstGeom>
        </p:spPr>
        <p:txBody>
          <a:bodyPr wrap="square">
            <a:spAutoFit/>
          </a:bodyPr>
          <a:lstStyle/>
          <a:p>
            <a:pPr algn="ctr"/>
            <a:r>
              <a:rPr lang="en-US" b="1" dirty="0" smtClean="0">
                <a:solidFill>
                  <a:srgbClr val="FF0000"/>
                </a:solidFill>
              </a:rPr>
              <a:t>33 </a:t>
            </a:r>
            <a:r>
              <a:rPr lang="en-US" b="1" dirty="0" err="1" smtClean="0">
                <a:solidFill>
                  <a:srgbClr val="FF0000"/>
                </a:solidFill>
              </a:rPr>
              <a:t>ms</a:t>
            </a:r>
            <a:r>
              <a:rPr lang="en-US" b="1" dirty="0" smtClean="0">
                <a:solidFill>
                  <a:srgbClr val="FF0000"/>
                </a:solidFill>
              </a:rPr>
              <a:t> – </a:t>
            </a:r>
            <a:r>
              <a:rPr lang="en-US" b="1" dirty="0" smtClean="0">
                <a:solidFill>
                  <a:srgbClr val="FF0000"/>
                </a:solidFill>
              </a:rPr>
              <a:t>Crab </a:t>
            </a:r>
            <a:r>
              <a:rPr lang="en-US" b="1" dirty="0" smtClean="0">
                <a:solidFill>
                  <a:srgbClr val="FF0000"/>
                </a:solidFill>
              </a:rPr>
              <a:t>Pulsar</a:t>
            </a:r>
            <a:endParaRPr lang="en-US" b="1" dirty="0">
              <a:solidFill>
                <a:srgbClr val="FF0000"/>
              </a:solidFill>
            </a:endParaRPr>
          </a:p>
        </p:txBody>
      </p:sp>
      <p:sp>
        <p:nvSpPr>
          <p:cNvPr id="12" name="Rectangle 11"/>
          <p:cNvSpPr/>
          <p:nvPr/>
        </p:nvSpPr>
        <p:spPr>
          <a:xfrm>
            <a:off x="7010400" y="5561135"/>
            <a:ext cx="1667444" cy="646331"/>
          </a:xfrm>
          <a:prstGeom prst="rect">
            <a:avLst/>
          </a:prstGeom>
        </p:spPr>
        <p:txBody>
          <a:bodyPr wrap="none">
            <a:spAutoFit/>
          </a:bodyPr>
          <a:lstStyle/>
          <a:p>
            <a:r>
              <a:rPr lang="en-US" dirty="0">
                <a:solidFill>
                  <a:srgbClr val="00B0F0"/>
                </a:solidFill>
              </a:rPr>
              <a:t>PSR J2144-3933</a:t>
            </a:r>
          </a:p>
          <a:p>
            <a:endParaRPr lang="en-US" dirty="0">
              <a:solidFill>
                <a:srgbClr val="00B0F0"/>
              </a:solidFill>
            </a:endParaRPr>
          </a:p>
        </p:txBody>
      </p:sp>
      <p:pic>
        <p:nvPicPr>
          <p:cNvPr id="4099" name="Picture 3" descr="http://www.physics.uc.edu/~hanson/ASTRO/LECTURENOTES/W07/Death/PulsarPerio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257800"/>
            <a:ext cx="2783745" cy="12022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B6F15528-21DE-4FAA-801E-634DDDAF4B2B}" type="slidenum">
              <a:rPr lang="en-US" smtClean="0"/>
              <a:pPr/>
              <a:t>5</a:t>
            </a:fld>
            <a:endParaRPr lang="en-US"/>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81800" y="1345281"/>
            <a:ext cx="2301077" cy="2862322"/>
          </a:xfrm>
          <a:prstGeom prst="rect">
            <a:avLst/>
          </a:prstGeom>
          <a:noFill/>
        </p:spPr>
        <p:txBody>
          <a:bodyPr wrap="square" rtlCol="0">
            <a:spAutoFit/>
          </a:bodyPr>
          <a:lstStyle/>
          <a:p>
            <a:r>
              <a:rPr lang="en-US" i="1" dirty="0" smtClean="0">
                <a:solidFill>
                  <a:srgbClr val="0070C0"/>
                </a:solidFill>
              </a:rPr>
              <a:t>If the surface temperature exceeds 10</a:t>
            </a:r>
            <a:r>
              <a:rPr lang="en-US" i="1" baseline="30000" dirty="0" smtClean="0">
                <a:solidFill>
                  <a:srgbClr val="0070C0"/>
                </a:solidFill>
              </a:rPr>
              <a:t>6</a:t>
            </a:r>
            <a:r>
              <a:rPr lang="en-US" i="1" dirty="0" smtClean="0">
                <a:solidFill>
                  <a:srgbClr val="0070C0"/>
                </a:solidFill>
              </a:rPr>
              <a:t> K (as in the case of a young pulsar , the surface should be fluid as opposed to the solid phase observed in cooler neutron stars (temperature &lt;10</a:t>
            </a:r>
            <a:r>
              <a:rPr lang="en-US" i="1" baseline="30000" dirty="0" smtClean="0">
                <a:solidFill>
                  <a:srgbClr val="0070C0"/>
                </a:solidFill>
              </a:rPr>
              <a:t>6</a:t>
            </a:r>
            <a:r>
              <a:rPr lang="en-US" i="1" dirty="0" smtClean="0">
                <a:solidFill>
                  <a:srgbClr val="0070C0"/>
                </a:solidFill>
              </a:rPr>
              <a:t> K). </a:t>
            </a:r>
          </a:p>
          <a:p>
            <a:endParaRPr lang="en-US" i="1" dirty="0">
              <a:solidFill>
                <a:srgbClr val="0070C0"/>
              </a:solidFill>
            </a:endParaRPr>
          </a:p>
        </p:txBody>
      </p:sp>
      <p:sp>
        <p:nvSpPr>
          <p:cNvPr id="5" name="Oval 4"/>
          <p:cNvSpPr/>
          <p:nvPr/>
        </p:nvSpPr>
        <p:spPr>
          <a:xfrm>
            <a:off x="609600" y="4687669"/>
            <a:ext cx="990600" cy="73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6600" y="4428898"/>
            <a:ext cx="1857085" cy="1104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flipV="1">
            <a:off x="2501480" y="5257800"/>
            <a:ext cx="304800" cy="683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8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P spid="5" grpId="0" animBg="1"/>
      <p:bldP spid="1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Pulsar Physics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914400" y="1447800"/>
            <a:ext cx="2974276" cy="646331"/>
          </a:xfrm>
          <a:prstGeom prst="rect">
            <a:avLst/>
          </a:prstGeom>
          <a:noFill/>
        </p:spPr>
        <p:txBody>
          <a:bodyPr wrap="none" rtlCol="0">
            <a:spAutoFit/>
          </a:bodyPr>
          <a:lstStyle/>
          <a:p>
            <a:r>
              <a:rPr lang="en-US" dirty="0" smtClean="0"/>
              <a:t>A pulsar is a spinning magnet </a:t>
            </a:r>
          </a:p>
          <a:p>
            <a:pPr algn="ctr"/>
            <a:r>
              <a:rPr lang="en-US" dirty="0" smtClean="0"/>
              <a:t>(A magnetic dipole)</a:t>
            </a:r>
            <a:endParaRPr lang="en-US" dirty="0"/>
          </a:p>
        </p:txBody>
      </p:sp>
      <p:sp>
        <p:nvSpPr>
          <p:cNvPr id="7" name="Right Arrow 6"/>
          <p:cNvSpPr/>
          <p:nvPr/>
        </p:nvSpPr>
        <p:spPr>
          <a:xfrm>
            <a:off x="4114800" y="1618612"/>
            <a:ext cx="607124" cy="31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1600200"/>
            <a:ext cx="2906501" cy="369332"/>
          </a:xfrm>
          <a:prstGeom prst="rect">
            <a:avLst/>
          </a:prstGeom>
          <a:noFill/>
        </p:spPr>
        <p:txBody>
          <a:bodyPr wrap="none" rtlCol="0">
            <a:spAutoFit/>
          </a:bodyPr>
          <a:lstStyle/>
          <a:p>
            <a:r>
              <a:rPr lang="en-US" dirty="0" smtClean="0"/>
              <a:t>Magnetic dipole radiation (E)</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1471273" y="2040791"/>
                <a:ext cx="1729127" cy="3976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𝑝</m:t>
                          </m:r>
                        </m:e>
                      </m:acc>
                      <m:r>
                        <a:rPr lang="en-US" i="1">
                          <a:latin typeface="Cambria Math"/>
                        </a:rPr>
                        <m:t>= </m:t>
                      </m:r>
                      <m:acc>
                        <m:accPr>
                          <m:chr m:val="⃗"/>
                          <m:ctrlPr>
                            <a:rPr lang="en-US" i="1">
                              <a:latin typeface="Cambria Math"/>
                            </a:rPr>
                          </m:ctrlPr>
                        </m:accPr>
                        <m:e>
                          <m:sSub>
                            <m:sSubPr>
                              <m:ctrlPr>
                                <a:rPr lang="en-US" i="1">
                                  <a:latin typeface="Cambria Math"/>
                                </a:rPr>
                              </m:ctrlPr>
                            </m:sSubPr>
                            <m:e>
                              <m:r>
                                <a:rPr lang="en-US" i="1">
                                  <a:latin typeface="Cambria Math"/>
                                </a:rPr>
                                <m:t>𝑝</m:t>
                              </m:r>
                            </m:e>
                            <m:sub>
                              <m:r>
                                <a:rPr lang="en-US" i="1">
                                  <a:latin typeface="Cambria Math"/>
                                </a:rPr>
                                <m:t>0</m:t>
                              </m:r>
                            </m:sub>
                          </m:sSub>
                        </m:e>
                      </m:acc>
                      <m:func>
                        <m:funcPr>
                          <m:ctrlPr>
                            <a:rPr lang="en-US" i="1">
                              <a:latin typeface="Cambria Math"/>
                            </a:rPr>
                          </m:ctrlPr>
                        </m:funcPr>
                        <m:fName>
                          <m:r>
                            <m:rPr>
                              <m:sty m:val="p"/>
                            </m:rPr>
                            <a:rPr lang="en-US">
                              <a:latin typeface="Cambria Math"/>
                            </a:rPr>
                            <m:t>sin</m:t>
                          </m:r>
                        </m:fName>
                        <m:e>
                          <m:d>
                            <m:dPr>
                              <m:ctrlPr>
                                <a:rPr lang="en-US" i="1">
                                  <a:latin typeface="Cambria Math"/>
                                </a:rPr>
                              </m:ctrlPr>
                            </m:dPr>
                            <m:e>
                              <m:r>
                                <a:rPr lang="en-US" i="1">
                                  <a:latin typeface="Cambria Math"/>
                                </a:rPr>
                                <m:t>𝜔</m:t>
                              </m:r>
                              <m:r>
                                <a:rPr lang="en-US" i="1">
                                  <a:latin typeface="Cambria Math"/>
                                </a:rPr>
                                <m:t>𝑡</m:t>
                              </m:r>
                            </m:e>
                          </m:d>
                        </m:e>
                      </m:fun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471273" y="2040791"/>
                <a:ext cx="1729127" cy="397609"/>
              </a:xfrm>
              <a:prstGeom prst="rect">
                <a:avLst/>
              </a:prstGeom>
              <a:blipFill rotWithShape="1">
                <a:blip r:embed="rId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486400" y="2057400"/>
                <a:ext cx="1781129" cy="748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𝑑𝐸</m:t>
                          </m:r>
                        </m:num>
                        <m:den>
                          <m:r>
                            <a:rPr lang="en-US" i="1">
                              <a:latin typeface="Cambria Math"/>
                            </a:rPr>
                            <m:t>𝑑𝑡</m:t>
                          </m:r>
                        </m:den>
                      </m:f>
                      <m:r>
                        <a:rPr lang="en-US" i="1">
                          <a:latin typeface="Cambria Math"/>
                        </a:rPr>
                        <m:t>= −</m:t>
                      </m:r>
                      <m:sSub>
                        <m:sSubPr>
                          <m:ctrlPr>
                            <a:rPr lang="en-US" i="1">
                              <a:latin typeface="Cambria Math"/>
                            </a:rPr>
                          </m:ctrlPr>
                        </m:sSubPr>
                        <m:e>
                          <m:r>
                            <a:rPr lang="en-US" i="1">
                              <a:latin typeface="Cambria Math"/>
                            </a:rPr>
                            <m:t>𝜇</m:t>
                          </m:r>
                        </m:e>
                        <m:sub>
                          <m:r>
                            <a:rPr lang="en-US" i="1">
                              <a:latin typeface="Cambria Math"/>
                            </a:rPr>
                            <m:t>0</m:t>
                          </m:r>
                        </m:sub>
                      </m:sSub>
                      <m:f>
                        <m:fPr>
                          <m:ctrlPr>
                            <a:rPr lang="en-US" i="1">
                              <a:latin typeface="Cambria Math"/>
                            </a:rPr>
                          </m:ctrlPr>
                        </m:fPr>
                        <m:num>
                          <m:sSup>
                            <m:sSupPr>
                              <m:ctrlPr>
                                <a:rPr lang="en-US" i="1">
                                  <a:latin typeface="Cambria Math"/>
                                </a:rPr>
                              </m:ctrlPr>
                            </m:sSupPr>
                            <m:e>
                              <m:d>
                                <m:dPr>
                                  <m:begChr m:val="|"/>
                                  <m:endChr m:val="|"/>
                                  <m:ctrlPr>
                                    <a:rPr lang="en-US" i="1">
                                      <a:latin typeface="Cambria Math"/>
                                    </a:rPr>
                                  </m:ctrlPr>
                                </m:dPr>
                                <m:e>
                                  <m:acc>
                                    <m:accPr>
                                      <m:chr m:val="̈"/>
                                      <m:ctrlPr>
                                        <a:rPr lang="en-US" i="1">
                                          <a:latin typeface="Cambria Math"/>
                                        </a:rPr>
                                      </m:ctrlPr>
                                    </m:accPr>
                                    <m:e>
                                      <m:acc>
                                        <m:accPr>
                                          <m:chr m:val="⃗"/>
                                          <m:ctrlPr>
                                            <a:rPr lang="en-US" i="1">
                                              <a:latin typeface="Cambria Math"/>
                                            </a:rPr>
                                          </m:ctrlPr>
                                        </m:accPr>
                                        <m:e>
                                          <m:r>
                                            <a:rPr lang="en-US" i="1">
                                              <a:latin typeface="Cambria Math"/>
                                            </a:rPr>
                                            <m:t>𝑝</m:t>
                                          </m:r>
                                        </m:e>
                                      </m:acc>
                                    </m:e>
                                  </m:acc>
                                </m:e>
                              </m:d>
                            </m:e>
                            <m:sup>
                              <m:r>
                                <a:rPr lang="en-US" i="1">
                                  <a:latin typeface="Cambria Math"/>
                                </a:rPr>
                                <m:t>2</m:t>
                              </m:r>
                            </m:sup>
                          </m:sSup>
                        </m:num>
                        <m:den>
                          <m:r>
                            <a:rPr lang="en-US" i="1">
                              <a:latin typeface="Cambria Math"/>
                            </a:rPr>
                            <m:t>6</m:t>
                          </m:r>
                          <m:r>
                            <a:rPr lang="en-US" i="1">
                              <a:latin typeface="Cambria Math"/>
                            </a:rPr>
                            <m:t>𝜋</m:t>
                          </m:r>
                          <m:sSup>
                            <m:sSupPr>
                              <m:ctrlPr>
                                <a:rPr lang="en-US" i="1">
                                  <a:latin typeface="Cambria Math"/>
                                </a:rPr>
                              </m:ctrlPr>
                            </m:sSupPr>
                            <m:e>
                              <m:r>
                                <a:rPr lang="en-US" i="1">
                                  <a:latin typeface="Cambria Math"/>
                                </a:rPr>
                                <m:t>𝑐</m:t>
                              </m:r>
                            </m:e>
                            <m:sup>
                              <m:r>
                                <a:rPr lang="en-US" i="1">
                                  <a:latin typeface="Cambria Math"/>
                                </a:rPr>
                                <m:t>3</m:t>
                              </m:r>
                            </m:sup>
                          </m:sSup>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486400" y="2057400"/>
                <a:ext cx="1781129" cy="74885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99145" y="2890902"/>
                <a:ext cx="1202509"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dirty="0">
                              <a:latin typeface="Cambria Math"/>
                            </a:rPr>
                          </m:ctrlPr>
                        </m:accPr>
                        <m:e>
                          <m:r>
                            <a:rPr lang="en-US" i="1" dirty="0">
                              <a:latin typeface="Cambria Math"/>
                            </a:rPr>
                            <m:t>𝐵</m:t>
                          </m:r>
                        </m:e>
                      </m:acc>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𝜇</m:t>
                              </m:r>
                            </m:e>
                            <m:sub>
                              <m:r>
                                <a:rPr lang="en-US" i="1">
                                  <a:latin typeface="Cambria Math"/>
                                </a:rPr>
                                <m:t>0</m:t>
                              </m:r>
                            </m:sub>
                          </m:sSub>
                          <m:sSub>
                            <m:sSubPr>
                              <m:ctrlPr>
                                <a:rPr lang="en-US" i="1">
                                  <a:latin typeface="Cambria Math"/>
                                </a:rPr>
                              </m:ctrlPr>
                            </m:sSubPr>
                            <m:e>
                              <m:r>
                                <a:rPr lang="en-US" i="1">
                                  <a:latin typeface="Cambria Math"/>
                                </a:rPr>
                                <m:t>𝑝</m:t>
                              </m:r>
                            </m:e>
                            <m:sub>
                              <m:r>
                                <a:rPr lang="en-US" i="1">
                                  <a:latin typeface="Cambria Math"/>
                                </a:rPr>
                                <m:t>0</m:t>
                              </m:r>
                            </m:sub>
                          </m:sSub>
                        </m:num>
                        <m:den>
                          <m:r>
                            <a:rPr lang="en-US" i="1">
                              <a:latin typeface="Cambria Math"/>
                            </a:rPr>
                            <m:t>4</m:t>
                          </m:r>
                          <m:r>
                            <a:rPr lang="en-US" i="1">
                              <a:latin typeface="Cambria Math"/>
                            </a:rPr>
                            <m:t>𝜋</m:t>
                          </m:r>
                          <m:sSup>
                            <m:sSupPr>
                              <m:ctrlPr>
                                <a:rPr lang="en-US" i="1">
                                  <a:latin typeface="Cambria Math"/>
                                </a:rPr>
                              </m:ctrlPr>
                            </m:sSupPr>
                            <m:e>
                              <m:r>
                                <a:rPr lang="en-US" i="1">
                                  <a:latin typeface="Cambria Math"/>
                                </a:rPr>
                                <m:t>𝑅</m:t>
                              </m:r>
                            </m:e>
                            <m:sup>
                              <m:r>
                                <a:rPr lang="en-US" i="1">
                                  <a:latin typeface="Cambria Math"/>
                                </a:rPr>
                                <m:t>3</m:t>
                              </m:r>
                            </m:sup>
                          </m:sSup>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599145" y="2890902"/>
                <a:ext cx="1202509" cy="612732"/>
              </a:xfrm>
              <a:prstGeom prst="rect">
                <a:avLst/>
              </a:prstGeom>
              <a:blipFill rotWithShape="1">
                <a:blip r:embed="rId4"/>
                <a:stretch>
                  <a:fillRect/>
                </a:stretch>
              </a:blipFill>
            </p:spPr>
            <p:txBody>
              <a:bodyPr/>
              <a:lstStyle/>
              <a:p>
                <a:r>
                  <a:rPr lang="en-US">
                    <a:noFill/>
                  </a:rPr>
                  <a:t> </a:t>
                </a:r>
              </a:p>
            </p:txBody>
          </p:sp>
        </mc:Fallback>
      </mc:AlternateContent>
      <p:sp>
        <p:nvSpPr>
          <p:cNvPr id="12" name="Right Arrow 11"/>
          <p:cNvSpPr/>
          <p:nvPr/>
        </p:nvSpPr>
        <p:spPr>
          <a:xfrm>
            <a:off x="4168980" y="3041404"/>
            <a:ext cx="607124" cy="31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5480556" y="2895600"/>
                <a:ext cx="1910844" cy="669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𝑑𝐸</m:t>
                          </m:r>
                        </m:num>
                        <m:den>
                          <m:r>
                            <a:rPr lang="en-US" i="1">
                              <a:latin typeface="Cambria Math"/>
                            </a:rPr>
                            <m:t>𝑑𝑡</m:t>
                          </m:r>
                        </m:den>
                      </m:f>
                      <m:r>
                        <a:rPr lang="en-US" i="1">
                          <a:latin typeface="Cambria Math"/>
                        </a:rPr>
                        <m:t>= −</m:t>
                      </m:r>
                      <m:sSub>
                        <m:sSubPr>
                          <m:ctrlPr>
                            <a:rPr lang="en-US" i="1">
                              <a:latin typeface="Cambria Math"/>
                            </a:rPr>
                          </m:ctrlPr>
                        </m:sSubPr>
                        <m:e>
                          <m:r>
                            <a:rPr lang="en-US" i="1">
                              <a:latin typeface="Cambria Math"/>
                            </a:rPr>
                            <m:t>𝜇</m:t>
                          </m:r>
                        </m:e>
                        <m:sub>
                          <m:r>
                            <a:rPr lang="en-US" i="1">
                              <a:latin typeface="Cambria Math"/>
                            </a:rPr>
                            <m:t>0</m:t>
                          </m:r>
                        </m:sub>
                      </m:sSub>
                      <m:f>
                        <m:fPr>
                          <m:ctrlPr>
                            <a:rPr lang="en-US" i="1">
                              <a:latin typeface="Cambria Math"/>
                            </a:rPr>
                          </m:ctrlPr>
                        </m:fPr>
                        <m:num>
                          <m:sSup>
                            <m:sSupPr>
                              <m:ctrlPr>
                                <a:rPr lang="en-US" i="1">
                                  <a:latin typeface="Cambria Math"/>
                                </a:rPr>
                              </m:ctrlPr>
                            </m:sSupPr>
                            <m:e>
                              <m:r>
                                <a:rPr lang="en-US" i="1">
                                  <a:latin typeface="Cambria Math"/>
                                </a:rPr>
                                <m:t>𝜔</m:t>
                              </m:r>
                            </m:e>
                            <m:sup>
                              <m:r>
                                <a:rPr lang="en-US" i="1">
                                  <a:latin typeface="Cambria Math"/>
                                </a:rPr>
                                <m:t>4</m:t>
                              </m:r>
                            </m:sup>
                          </m:sSup>
                          <m:sSup>
                            <m:sSupPr>
                              <m:ctrlPr>
                                <a:rPr lang="en-US" i="1">
                                  <a:latin typeface="Cambria Math"/>
                                </a:rPr>
                              </m:ctrlPr>
                            </m:sSupPr>
                            <m:e>
                              <m:sSub>
                                <m:sSubPr>
                                  <m:ctrlPr>
                                    <a:rPr lang="en-US" i="1">
                                      <a:latin typeface="Cambria Math"/>
                                    </a:rPr>
                                  </m:ctrlPr>
                                </m:sSubPr>
                                <m:e>
                                  <m:r>
                                    <a:rPr lang="en-US" i="1">
                                      <a:latin typeface="Cambria Math"/>
                                    </a:rPr>
                                    <m:t>𝑝</m:t>
                                  </m:r>
                                </m:e>
                                <m:sub>
                                  <m:r>
                                    <a:rPr lang="en-US" i="1">
                                      <a:latin typeface="Cambria Math"/>
                                    </a:rPr>
                                    <m:t>0</m:t>
                                  </m:r>
                                </m:sub>
                              </m:sSub>
                            </m:e>
                            <m:sup>
                              <m:r>
                                <a:rPr lang="en-US" i="1">
                                  <a:latin typeface="Cambria Math"/>
                                </a:rPr>
                                <m:t>2</m:t>
                              </m:r>
                            </m:sup>
                          </m:sSup>
                        </m:num>
                        <m:den>
                          <m:r>
                            <a:rPr lang="en-US" i="1">
                              <a:latin typeface="Cambria Math"/>
                            </a:rPr>
                            <m:t>6</m:t>
                          </m:r>
                          <m:r>
                            <a:rPr lang="en-US" i="1">
                              <a:latin typeface="Cambria Math"/>
                            </a:rPr>
                            <m:t>𝜋</m:t>
                          </m:r>
                          <m:sSup>
                            <m:sSupPr>
                              <m:ctrlPr>
                                <a:rPr lang="en-US" i="1">
                                  <a:latin typeface="Cambria Math"/>
                                </a:rPr>
                              </m:ctrlPr>
                            </m:sSupPr>
                            <m:e>
                              <m:r>
                                <a:rPr lang="en-US" i="1">
                                  <a:latin typeface="Cambria Math"/>
                                </a:rPr>
                                <m:t>𝑐</m:t>
                              </m:r>
                            </m:e>
                            <m:sup>
                              <m:r>
                                <a:rPr lang="en-US" i="1">
                                  <a:latin typeface="Cambria Math"/>
                                </a:rPr>
                                <m:t>3</m:t>
                              </m:r>
                            </m:sup>
                          </m:sSup>
                        </m:den>
                      </m:f>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480556" y="2895600"/>
                <a:ext cx="1910844" cy="66915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12821" y="3884349"/>
                <a:ext cx="311469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a:rPr>
                          </m:ctrlPr>
                        </m:accPr>
                        <m:e>
                          <m:r>
                            <a:rPr lang="en-US" b="0" i="1" dirty="0" smtClean="0">
                              <a:latin typeface="Cambria Math"/>
                            </a:rPr>
                            <m:t>𝐵</m:t>
                          </m:r>
                        </m:e>
                      </m:acc>
                      <m:r>
                        <a:rPr lang="en-US" i="1">
                          <a:latin typeface="Cambria Math"/>
                        </a:rPr>
                        <m:t> = </m:t>
                      </m:r>
                      <m:f>
                        <m:fPr>
                          <m:ctrlPr>
                            <a:rPr lang="en-US" i="1">
                              <a:latin typeface="Cambria Math"/>
                            </a:rPr>
                          </m:ctrlPr>
                        </m:fPr>
                        <m:num>
                          <m:sSub>
                            <m:sSubPr>
                              <m:ctrlPr>
                                <a:rPr lang="en-US" i="1">
                                  <a:latin typeface="Cambria Math"/>
                                </a:rPr>
                              </m:ctrlPr>
                            </m:sSubPr>
                            <m:e>
                              <m:r>
                                <a:rPr lang="en-US" i="1">
                                  <a:latin typeface="Cambria Math"/>
                                </a:rPr>
                                <m:t>𝜇</m:t>
                              </m:r>
                            </m:e>
                            <m:sub>
                              <m:r>
                                <a:rPr lang="en-US" i="1">
                                  <a:latin typeface="Cambria Math"/>
                                </a:rPr>
                                <m:t>0</m:t>
                              </m:r>
                            </m:sub>
                          </m:sSub>
                          <m:sSub>
                            <m:sSubPr>
                              <m:ctrlPr>
                                <a:rPr lang="en-US" i="1">
                                  <a:latin typeface="Cambria Math"/>
                                </a:rPr>
                              </m:ctrlPr>
                            </m:sSubPr>
                            <m:e>
                              <m:r>
                                <a:rPr lang="en-US" i="1">
                                  <a:latin typeface="Cambria Math"/>
                                </a:rPr>
                                <m:t>𝑝</m:t>
                              </m:r>
                            </m:e>
                            <m:sub>
                              <m:r>
                                <a:rPr lang="en-US" i="1">
                                  <a:latin typeface="Cambria Math"/>
                                </a:rPr>
                                <m:t>0</m:t>
                              </m:r>
                            </m:sub>
                          </m:sSub>
                        </m:num>
                        <m:den>
                          <m:r>
                            <a:rPr lang="en-US" i="1">
                              <a:latin typeface="Cambria Math"/>
                            </a:rPr>
                            <m:t>4</m:t>
                          </m:r>
                          <m:r>
                            <a:rPr lang="en-US" i="1">
                              <a:latin typeface="Cambria Math"/>
                            </a:rPr>
                            <m:t>𝜋</m:t>
                          </m:r>
                          <m:sSup>
                            <m:sSupPr>
                              <m:ctrlPr>
                                <a:rPr lang="en-US" i="1">
                                  <a:latin typeface="Cambria Math"/>
                                </a:rPr>
                              </m:ctrlPr>
                            </m:sSupPr>
                            <m:e>
                              <m:r>
                                <a:rPr lang="en-US" i="1">
                                  <a:latin typeface="Cambria Math"/>
                                </a:rPr>
                                <m:t>𝑅</m:t>
                              </m:r>
                            </m:e>
                            <m:sup>
                              <m:r>
                                <a:rPr lang="en-US" i="1">
                                  <a:latin typeface="Cambria Math"/>
                                </a:rPr>
                                <m:t>3</m:t>
                              </m:r>
                            </m:sup>
                          </m:sSup>
                        </m:den>
                      </m:f>
                      <m:r>
                        <a:rPr lang="en-US" i="1">
                          <a:latin typeface="Cambria Math"/>
                        </a:rPr>
                        <m:t>=</m:t>
                      </m:r>
                      <m:rad>
                        <m:radPr>
                          <m:degHide m:val="on"/>
                          <m:ctrlPr>
                            <a:rPr lang="en-US" i="1">
                              <a:latin typeface="Cambria Math"/>
                            </a:rPr>
                          </m:ctrlPr>
                        </m:radPr>
                        <m:deg/>
                        <m:e>
                          <m:acc>
                            <m:accPr>
                              <m:chr m:val="̇"/>
                              <m:ctrlPr>
                                <a:rPr lang="en-US" i="1">
                                  <a:latin typeface="Cambria Math"/>
                                </a:rPr>
                              </m:ctrlPr>
                            </m:accPr>
                            <m:e>
                              <m:r>
                                <a:rPr lang="en-US" i="1">
                                  <a:latin typeface="Cambria Math"/>
                                </a:rPr>
                                <m:t>𝑃</m:t>
                              </m:r>
                            </m:e>
                          </m:acc>
                          <m:r>
                            <a:rPr lang="en-US" i="1">
                              <a:latin typeface="Cambria Math"/>
                            </a:rPr>
                            <m:t>𝑃</m:t>
                          </m:r>
                        </m:e>
                      </m:rad>
                      <m:r>
                        <a:rPr lang="en-US" i="1">
                          <a:latin typeface="Cambria Math"/>
                        </a:rPr>
                        <m:t>  </m:t>
                      </m:r>
                      <m:rad>
                        <m:radPr>
                          <m:degHide m:val="on"/>
                          <m:ctrlPr>
                            <a:rPr lang="en-US" i="1">
                              <a:latin typeface="Cambria Math"/>
                            </a:rPr>
                          </m:ctrlPr>
                        </m:radPr>
                        <m:deg/>
                        <m:e>
                          <m:f>
                            <m:fPr>
                              <m:ctrlPr>
                                <a:rPr lang="en-US" i="1">
                                  <a:latin typeface="Cambria Math"/>
                                </a:rPr>
                              </m:ctrlPr>
                            </m:fPr>
                            <m:num>
                              <m:r>
                                <a:rPr lang="en-US" i="1">
                                  <a:latin typeface="Cambria Math"/>
                                </a:rPr>
                                <m:t>3</m:t>
                              </m:r>
                              <m:sSup>
                                <m:sSupPr>
                                  <m:ctrlPr>
                                    <a:rPr lang="en-US" i="1">
                                      <a:latin typeface="Cambria Math"/>
                                    </a:rPr>
                                  </m:ctrlPr>
                                </m:sSupPr>
                                <m:e>
                                  <m:r>
                                    <a:rPr lang="en-US" i="1">
                                      <a:latin typeface="Cambria Math"/>
                                    </a:rPr>
                                    <m:t>𝑐</m:t>
                                  </m:r>
                                </m:e>
                                <m:sup>
                                  <m:r>
                                    <a:rPr lang="en-US" i="1">
                                      <a:latin typeface="Cambria Math"/>
                                    </a:rPr>
                                    <m:t>3</m:t>
                                  </m:r>
                                </m:sup>
                              </m:sSup>
                              <m:sSub>
                                <m:sSubPr>
                                  <m:ctrlPr>
                                    <a:rPr lang="en-US" i="1">
                                      <a:latin typeface="Cambria Math"/>
                                    </a:rPr>
                                  </m:ctrlPr>
                                </m:sSubPr>
                                <m:e>
                                  <m:r>
                                    <a:rPr lang="en-US" i="1">
                                      <a:latin typeface="Cambria Math"/>
                                    </a:rPr>
                                    <m:t>𝜇</m:t>
                                  </m:r>
                                </m:e>
                                <m:sub>
                                  <m:r>
                                    <a:rPr lang="en-US" i="1">
                                      <a:latin typeface="Cambria Math"/>
                                    </a:rPr>
                                    <m:t>0</m:t>
                                  </m:r>
                                </m:sub>
                              </m:sSub>
                              <m:r>
                                <a:rPr lang="en-US" i="1">
                                  <a:latin typeface="Cambria Math"/>
                                </a:rPr>
                                <m:t>𝑀</m:t>
                              </m:r>
                            </m:num>
                            <m:den>
                              <m:r>
                                <a:rPr lang="en-US" i="1">
                                  <a:latin typeface="Cambria Math"/>
                                </a:rPr>
                                <m:t>80</m:t>
                              </m:r>
                              <m:sSup>
                                <m:sSupPr>
                                  <m:ctrlPr>
                                    <a:rPr lang="en-US" i="1">
                                      <a:latin typeface="Cambria Math"/>
                                    </a:rPr>
                                  </m:ctrlPr>
                                </m:sSupPr>
                                <m:e>
                                  <m:r>
                                    <a:rPr lang="en-US" i="1">
                                      <a:latin typeface="Cambria Math"/>
                                    </a:rPr>
                                    <m:t>𝜋</m:t>
                                  </m:r>
                                </m:e>
                                <m:sup>
                                  <m:r>
                                    <a:rPr lang="en-US" i="1">
                                      <a:latin typeface="Cambria Math"/>
                                    </a:rPr>
                                    <m:t>3</m:t>
                                  </m:r>
                                </m:sup>
                              </m:sSup>
                              <m:sSup>
                                <m:sSupPr>
                                  <m:ctrlPr>
                                    <a:rPr lang="en-US" i="1">
                                      <a:latin typeface="Cambria Math"/>
                                    </a:rPr>
                                  </m:ctrlPr>
                                </m:sSupPr>
                                <m:e>
                                  <m:r>
                                    <a:rPr lang="en-US" i="1">
                                      <a:latin typeface="Cambria Math"/>
                                    </a:rPr>
                                    <m:t>𝑅</m:t>
                                  </m:r>
                                </m:e>
                                <m:sup>
                                  <m:r>
                                    <a:rPr lang="en-US" i="1">
                                      <a:latin typeface="Cambria Math"/>
                                    </a:rPr>
                                    <m:t>4</m:t>
                                  </m:r>
                                </m:sup>
                              </m:sSup>
                            </m:den>
                          </m:f>
                        </m:e>
                      </m:ra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112821" y="3884349"/>
                <a:ext cx="3114699" cy="9106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4472542" y="3891995"/>
                <a:ext cx="2618747" cy="2471702"/>
              </a:xfrm>
              <a:prstGeom prst="rect">
                <a:avLst/>
              </a:prstGeom>
              <a:solidFill>
                <a:schemeClr val="bg1"/>
              </a:solidFill>
            </p:spPr>
            <p:txBody>
              <a:bodyPr wrap="square">
                <a:spAutoFit/>
              </a:bodyPr>
              <a:lstStyle/>
              <a:p>
                <a:endParaRPr lang="en-US" b="1" i="1" dirty="0" smtClean="0"/>
              </a:p>
              <a:p>
                <a14:m>
                  <m:oMath xmlns:m="http://schemas.openxmlformats.org/officeDocument/2006/math">
                    <m:r>
                      <a:rPr lang="en-US" b="1" i="1" smtClean="0">
                        <a:solidFill>
                          <a:srgbClr val="0070C0"/>
                        </a:solidFill>
                        <a:latin typeface="Cambria Math"/>
                      </a:rPr>
                      <m:t> </m:t>
                    </m:r>
                    <m:r>
                      <a:rPr lang="en-US" b="1" i="1" smtClean="0">
                        <a:solidFill>
                          <a:srgbClr val="0070C0"/>
                        </a:solidFill>
                        <a:latin typeface="Cambria Math"/>
                      </a:rPr>
                      <m:t>𝟑</m:t>
                    </m:r>
                    <m:r>
                      <a:rPr lang="en-US" b="1" i="1" smtClean="0">
                        <a:solidFill>
                          <a:srgbClr val="0070C0"/>
                        </a:solidFill>
                        <a:latin typeface="Cambria Math"/>
                      </a:rPr>
                      <m:t>.</m:t>
                    </m:r>
                    <m:r>
                      <a:rPr lang="en-US" b="1" i="1" smtClean="0">
                        <a:solidFill>
                          <a:srgbClr val="0070C0"/>
                        </a:solidFill>
                        <a:latin typeface="Cambria Math"/>
                      </a:rPr>
                      <m:t>𝟐</m:t>
                    </m:r>
                    <m:r>
                      <a:rPr lang="en-US" b="1" i="1" smtClean="0">
                        <a:solidFill>
                          <a:srgbClr val="0070C0"/>
                        </a:solidFill>
                        <a:latin typeface="Cambria Math"/>
                      </a:rPr>
                      <m:t> </m:t>
                    </m:r>
                    <m:sSup>
                      <m:sSupPr>
                        <m:ctrlPr>
                          <a:rPr lang="en-US" b="1" i="1">
                            <a:solidFill>
                              <a:srgbClr val="0070C0"/>
                            </a:solidFill>
                            <a:latin typeface="Cambria Math"/>
                          </a:rPr>
                        </m:ctrlPr>
                      </m:sSupPr>
                      <m:e>
                        <m:r>
                          <a:rPr lang="en-US" b="1" i="1">
                            <a:solidFill>
                              <a:srgbClr val="0070C0"/>
                            </a:solidFill>
                            <a:latin typeface="Cambria Math"/>
                          </a:rPr>
                          <m:t>𝒙</m:t>
                        </m:r>
                        <m:r>
                          <a:rPr lang="en-US" b="1" i="1">
                            <a:solidFill>
                              <a:srgbClr val="0070C0"/>
                            </a:solidFill>
                            <a:latin typeface="Cambria Math"/>
                          </a:rPr>
                          <m:t> </m:t>
                        </m:r>
                        <m:r>
                          <a:rPr lang="en-US" b="1" i="1">
                            <a:solidFill>
                              <a:srgbClr val="0070C0"/>
                            </a:solidFill>
                            <a:latin typeface="Cambria Math"/>
                          </a:rPr>
                          <m:t>𝟏𝟎</m:t>
                        </m:r>
                      </m:e>
                      <m:sup>
                        <m:r>
                          <a:rPr lang="en-US" b="1" i="1">
                            <a:solidFill>
                              <a:srgbClr val="0070C0"/>
                            </a:solidFill>
                            <a:latin typeface="Cambria Math"/>
                          </a:rPr>
                          <m:t>𝟏𝟓</m:t>
                        </m:r>
                      </m:sup>
                    </m:sSup>
                    <m:rad>
                      <m:radPr>
                        <m:degHide m:val="on"/>
                        <m:ctrlPr>
                          <a:rPr lang="en-US" b="1" i="1">
                            <a:solidFill>
                              <a:srgbClr val="0070C0"/>
                            </a:solidFill>
                            <a:latin typeface="Cambria Math"/>
                          </a:rPr>
                        </m:ctrlPr>
                      </m:radPr>
                      <m:deg/>
                      <m:e>
                        <m:acc>
                          <m:accPr>
                            <m:chr m:val="̇"/>
                            <m:ctrlPr>
                              <a:rPr lang="en-US" b="1" i="1">
                                <a:solidFill>
                                  <a:srgbClr val="0070C0"/>
                                </a:solidFill>
                                <a:latin typeface="Cambria Math"/>
                              </a:rPr>
                            </m:ctrlPr>
                          </m:accPr>
                          <m:e>
                            <m:r>
                              <a:rPr lang="en-US" b="1" i="1">
                                <a:solidFill>
                                  <a:srgbClr val="0070C0"/>
                                </a:solidFill>
                                <a:latin typeface="Cambria Math"/>
                              </a:rPr>
                              <m:t>𝑷</m:t>
                            </m:r>
                          </m:e>
                        </m:acc>
                        <m:r>
                          <a:rPr lang="en-US" b="1" i="1">
                            <a:solidFill>
                              <a:srgbClr val="0070C0"/>
                            </a:solidFill>
                            <a:latin typeface="Cambria Math"/>
                          </a:rPr>
                          <m:t>𝑷</m:t>
                        </m:r>
                      </m:e>
                    </m:rad>
                    <m:r>
                      <a:rPr lang="en-US" b="1" i="1">
                        <a:solidFill>
                          <a:srgbClr val="0070C0"/>
                        </a:solidFill>
                        <a:latin typeface="Cambria Math"/>
                      </a:rPr>
                      <m:t> </m:t>
                    </m:r>
                  </m:oMath>
                </a14:m>
                <a:r>
                  <a:rPr lang="en-US" b="1" dirty="0">
                    <a:solidFill>
                      <a:srgbClr val="0070C0"/>
                    </a:solidFill>
                  </a:rPr>
                  <a:t> </a:t>
                </a:r>
                <a:r>
                  <a:rPr lang="en-US" b="1" dirty="0" smtClean="0">
                    <a:solidFill>
                      <a:srgbClr val="0070C0"/>
                    </a:solidFill>
                  </a:rPr>
                  <a:t>Tesla</a:t>
                </a:r>
              </a:p>
              <a:p>
                <a:pPr algn="ctr"/>
                <a:r>
                  <a:rPr lang="en-US" b="1" dirty="0" smtClean="0">
                    <a:solidFill>
                      <a:srgbClr val="0070C0"/>
                    </a:solidFill>
                  </a:rPr>
                  <a:t>OR</a:t>
                </a:r>
              </a:p>
              <a:p>
                <a14:m>
                  <m:oMath xmlns:m="http://schemas.openxmlformats.org/officeDocument/2006/math">
                    <m:r>
                      <a:rPr lang="en-US" b="1" i="1">
                        <a:solidFill>
                          <a:srgbClr val="0070C0"/>
                        </a:solidFill>
                        <a:latin typeface="Cambria Math"/>
                      </a:rPr>
                      <m:t>𝟑</m:t>
                    </m:r>
                    <m:r>
                      <a:rPr lang="en-US" b="1" i="1">
                        <a:solidFill>
                          <a:srgbClr val="0070C0"/>
                        </a:solidFill>
                        <a:latin typeface="Cambria Math"/>
                      </a:rPr>
                      <m:t>.</m:t>
                    </m:r>
                    <m:r>
                      <a:rPr lang="en-US" b="1" i="1">
                        <a:solidFill>
                          <a:srgbClr val="0070C0"/>
                        </a:solidFill>
                        <a:latin typeface="Cambria Math"/>
                      </a:rPr>
                      <m:t>𝟐</m:t>
                    </m:r>
                    <m:r>
                      <a:rPr lang="en-US" b="1" i="1">
                        <a:solidFill>
                          <a:srgbClr val="0070C0"/>
                        </a:solidFill>
                        <a:latin typeface="Cambria Math"/>
                      </a:rPr>
                      <m:t> </m:t>
                    </m:r>
                    <m:sSup>
                      <m:sSupPr>
                        <m:ctrlPr>
                          <a:rPr lang="en-US" b="1" i="1">
                            <a:solidFill>
                              <a:srgbClr val="0070C0"/>
                            </a:solidFill>
                            <a:latin typeface="Cambria Math"/>
                          </a:rPr>
                        </m:ctrlPr>
                      </m:sSupPr>
                      <m:e>
                        <m:r>
                          <a:rPr lang="en-US" b="1" i="1">
                            <a:solidFill>
                              <a:srgbClr val="0070C0"/>
                            </a:solidFill>
                            <a:latin typeface="Cambria Math"/>
                          </a:rPr>
                          <m:t>𝒙</m:t>
                        </m:r>
                        <m:r>
                          <a:rPr lang="en-US" b="1" i="1">
                            <a:solidFill>
                              <a:srgbClr val="0070C0"/>
                            </a:solidFill>
                            <a:latin typeface="Cambria Math"/>
                          </a:rPr>
                          <m:t> </m:t>
                        </m:r>
                        <m:r>
                          <a:rPr lang="en-US" b="1" i="1">
                            <a:solidFill>
                              <a:srgbClr val="0070C0"/>
                            </a:solidFill>
                            <a:latin typeface="Cambria Math"/>
                          </a:rPr>
                          <m:t>𝟏𝟎</m:t>
                        </m:r>
                      </m:e>
                      <m:sup>
                        <m:r>
                          <a:rPr lang="en-US" b="1" i="1">
                            <a:solidFill>
                              <a:srgbClr val="0070C0"/>
                            </a:solidFill>
                            <a:latin typeface="Cambria Math"/>
                          </a:rPr>
                          <m:t>𝟏</m:t>
                        </m:r>
                        <m:r>
                          <a:rPr lang="en-US" b="1" i="1" smtClean="0">
                            <a:solidFill>
                              <a:srgbClr val="0070C0"/>
                            </a:solidFill>
                            <a:latin typeface="Cambria Math"/>
                          </a:rPr>
                          <m:t>𝟗</m:t>
                        </m:r>
                      </m:sup>
                    </m:sSup>
                    <m:rad>
                      <m:radPr>
                        <m:degHide m:val="on"/>
                        <m:ctrlPr>
                          <a:rPr lang="en-US" b="1" i="1">
                            <a:solidFill>
                              <a:srgbClr val="0070C0"/>
                            </a:solidFill>
                            <a:latin typeface="Cambria Math"/>
                          </a:rPr>
                        </m:ctrlPr>
                      </m:radPr>
                      <m:deg/>
                      <m:e>
                        <m:acc>
                          <m:accPr>
                            <m:chr m:val="̇"/>
                            <m:ctrlPr>
                              <a:rPr lang="en-US" b="1" i="1">
                                <a:solidFill>
                                  <a:srgbClr val="0070C0"/>
                                </a:solidFill>
                                <a:latin typeface="Cambria Math"/>
                              </a:rPr>
                            </m:ctrlPr>
                          </m:accPr>
                          <m:e>
                            <m:r>
                              <a:rPr lang="en-US" b="1" i="1">
                                <a:solidFill>
                                  <a:srgbClr val="0070C0"/>
                                </a:solidFill>
                                <a:latin typeface="Cambria Math"/>
                              </a:rPr>
                              <m:t>𝑷</m:t>
                            </m:r>
                          </m:e>
                        </m:acc>
                        <m:r>
                          <a:rPr lang="en-US" b="1" i="1">
                            <a:solidFill>
                              <a:srgbClr val="0070C0"/>
                            </a:solidFill>
                            <a:latin typeface="Cambria Math"/>
                          </a:rPr>
                          <m:t>𝑷</m:t>
                        </m:r>
                      </m:e>
                    </m:rad>
                    <m:r>
                      <a:rPr lang="en-US" b="1" i="1">
                        <a:solidFill>
                          <a:srgbClr val="0070C0"/>
                        </a:solidFill>
                        <a:latin typeface="Cambria Math"/>
                      </a:rPr>
                      <m:t> </m:t>
                    </m:r>
                  </m:oMath>
                </a14:m>
                <a:r>
                  <a:rPr lang="en-US" b="1" dirty="0">
                    <a:solidFill>
                      <a:srgbClr val="0070C0"/>
                    </a:solidFill>
                  </a:rPr>
                  <a:t> </a:t>
                </a:r>
                <a:r>
                  <a:rPr lang="en-US" b="1" dirty="0" smtClean="0">
                    <a:solidFill>
                      <a:srgbClr val="0070C0"/>
                    </a:solidFill>
                  </a:rPr>
                  <a:t>Gauss</a:t>
                </a:r>
                <a:endParaRPr lang="en-US" b="1" dirty="0">
                  <a:solidFill>
                    <a:srgbClr val="0070C0"/>
                  </a:solidFill>
                </a:endParaRPr>
              </a:p>
              <a:p>
                <a:endParaRPr lang="en-US" b="1" dirty="0" smtClean="0">
                  <a:solidFill>
                    <a:srgbClr val="0070C0"/>
                  </a:solidFill>
                </a:endParaRPr>
              </a:p>
              <a:p>
                <a:endParaRPr lang="en-US" b="1" dirty="0" smtClean="0">
                  <a:solidFill>
                    <a:srgbClr val="0070C0"/>
                  </a:solidFill>
                </a:endParaRPr>
              </a:p>
              <a:p>
                <a:endParaRPr lang="en-US" b="1" dirty="0" smtClean="0"/>
              </a:p>
              <a:p>
                <a:endParaRPr lang="en-US" b="1" dirty="0"/>
              </a:p>
            </p:txBody>
          </p:sp>
        </mc:Choice>
        <mc:Fallback>
          <p:sp>
            <p:nvSpPr>
              <p:cNvPr id="15" name="Rectangle 14"/>
              <p:cNvSpPr>
                <a:spLocks noRot="1" noChangeAspect="1" noMove="1" noResize="1" noEditPoints="1" noAdjustHandles="1" noChangeArrowheads="1" noChangeShapeType="1" noTextEdit="1"/>
              </p:cNvSpPr>
              <p:nvPr/>
            </p:nvSpPr>
            <p:spPr>
              <a:xfrm>
                <a:off x="4472542" y="3891995"/>
                <a:ext cx="2618747" cy="2471702"/>
              </a:xfrm>
              <a:prstGeom prst="rect">
                <a:avLst/>
              </a:prstGeom>
              <a:blipFill rotWithShape="1">
                <a:blip r:embed="rId7"/>
                <a:stretch>
                  <a:fillRect/>
                </a:stretch>
              </a:blipFill>
            </p:spPr>
            <p:txBody>
              <a:bodyPr/>
              <a:lstStyle/>
              <a:p>
                <a:r>
                  <a:rPr lang="en-US">
                    <a:noFill/>
                  </a:rPr>
                  <a:t> </a:t>
                </a:r>
              </a:p>
            </p:txBody>
          </p:sp>
        </mc:Fallback>
      </mc:AlternateContent>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Rectangle 16"/>
              <p:cNvSpPr/>
              <p:nvPr/>
            </p:nvSpPr>
            <p:spPr>
              <a:xfrm>
                <a:off x="5556492" y="2888144"/>
                <a:ext cx="1834907" cy="61824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𝑑𝐸</m:t>
                              </m:r>
                            </m:e>
                            <m:sub>
                              <m:r>
                                <a:rPr lang="en-US" i="1">
                                  <a:latin typeface="Cambria Math"/>
                                </a:rPr>
                                <m:t>𝑟𝑜𝑡</m:t>
                              </m:r>
                            </m:sub>
                          </m:sSub>
                        </m:num>
                        <m:den>
                          <m:r>
                            <a:rPr lang="en-US" i="1">
                              <a:latin typeface="Cambria Math"/>
                            </a:rPr>
                            <m:t>𝑑𝑡</m:t>
                          </m:r>
                        </m:den>
                      </m:f>
                      <m:r>
                        <a:rPr lang="en-US" i="1">
                          <a:latin typeface="Cambria Math"/>
                        </a:rPr>
                        <m:t>=</m:t>
                      </m:r>
                      <m:r>
                        <a:rPr lang="en-US" i="1">
                          <a:latin typeface="Cambria Math"/>
                        </a:rPr>
                        <m:t>𝐼</m:t>
                      </m:r>
                      <m:r>
                        <a:rPr lang="en-US" i="1">
                          <a:latin typeface="Cambria Math"/>
                        </a:rPr>
                        <m:t>𝜔</m:t>
                      </m:r>
                      <m:acc>
                        <m:accPr>
                          <m:chr m:val="̇"/>
                          <m:ctrlPr>
                            <a:rPr lang="en-US" i="1">
                              <a:latin typeface="Cambria Math"/>
                            </a:rPr>
                          </m:ctrlPr>
                        </m:accPr>
                        <m:e>
                          <m:r>
                            <a:rPr lang="en-US" i="1">
                              <a:latin typeface="Cambria Math"/>
                            </a:rPr>
                            <m:t>𝜔</m:t>
                          </m:r>
                        </m:e>
                      </m:acc>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556492" y="2888144"/>
                <a:ext cx="1834907" cy="61824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3609821" y="990600"/>
                <a:ext cx="1952779" cy="402931"/>
              </a:xfrm>
              <a:prstGeom prst="rect">
                <a:avLst/>
              </a:prstGeom>
              <a:noFill/>
            </p:spPr>
            <p:txBody>
              <a:bodyPr wrap="none" rtlCol="0">
                <a:spAutoFit/>
              </a:bodyPr>
              <a:lstStyle/>
              <a:p>
                <a:pPr algn="ctr"/>
                <a:r>
                  <a:rPr lang="en-US" b="1" dirty="0" smtClean="0"/>
                  <a:t>Magnetic Filed (</a:t>
                </a:r>
                <a14:m>
                  <m:oMath xmlns:m="http://schemas.openxmlformats.org/officeDocument/2006/math">
                    <m:acc>
                      <m:accPr>
                        <m:chr m:val="⃗"/>
                        <m:ctrlPr>
                          <a:rPr lang="en-US" b="1" i="1" dirty="0">
                            <a:latin typeface="Cambria Math"/>
                          </a:rPr>
                        </m:ctrlPr>
                      </m:accPr>
                      <m:e>
                        <m:r>
                          <a:rPr lang="en-US" b="1" i="1" dirty="0">
                            <a:latin typeface="Cambria Math"/>
                          </a:rPr>
                          <m:t>𝑩</m:t>
                        </m:r>
                      </m:e>
                    </m:acc>
                  </m:oMath>
                </a14:m>
                <a:r>
                  <a:rPr lang="en-US" b="1" dirty="0" smtClean="0"/>
                  <a:t>)</a:t>
                </a:r>
                <a:endParaRPr lang="en-US" b="1" dirty="0"/>
              </a:p>
            </p:txBody>
          </p:sp>
        </mc:Choice>
        <mc:Fallback>
          <p:sp>
            <p:nvSpPr>
              <p:cNvPr id="18" name="TextBox 17"/>
              <p:cNvSpPr txBox="1">
                <a:spLocks noRot="1" noChangeAspect="1" noMove="1" noResize="1" noEditPoints="1" noAdjustHandles="1" noChangeArrowheads="1" noChangeShapeType="1" noTextEdit="1"/>
              </p:cNvSpPr>
              <p:nvPr/>
            </p:nvSpPr>
            <p:spPr>
              <a:xfrm>
                <a:off x="3609821" y="990600"/>
                <a:ext cx="1952779" cy="402931"/>
              </a:xfrm>
              <a:prstGeom prst="rect">
                <a:avLst/>
              </a:prstGeom>
              <a:blipFill rotWithShape="1">
                <a:blip r:embed="rId10"/>
                <a:stretch>
                  <a:fillRect l="-2181" r="-2181" b="-22727"/>
                </a:stretch>
              </a:blipFill>
            </p:spPr>
            <p:txBody>
              <a:bodyPr/>
              <a:lstStyle/>
              <a:p>
                <a:r>
                  <a:rPr lang="en-US">
                    <a:noFill/>
                  </a:rPr>
                  <a:t> </a:t>
                </a:r>
              </a:p>
            </p:txBody>
          </p:sp>
        </mc:Fallback>
      </mc:AlternateContent>
    </p:spTree>
    <p:extLst>
      <p:ext uri="{BB962C8B-B14F-4D97-AF65-F5344CB8AC3E}">
        <p14:creationId xmlns:p14="http://schemas.microsoft.com/office/powerpoint/2010/main" val="407011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animBg="1"/>
      <p:bldP spid="13" grpId="0"/>
      <p:bldP spid="14" grpId="0"/>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Pulsar Physics</a:t>
            </a:r>
            <a:endParaRPr lang="en-US" dirty="0"/>
          </a:p>
        </p:txBody>
      </p:sp>
      <p:sp>
        <p:nvSpPr>
          <p:cNvPr id="7" name="TextBox 6"/>
          <p:cNvSpPr txBox="1"/>
          <p:nvPr/>
        </p:nvSpPr>
        <p:spPr>
          <a:xfrm>
            <a:off x="3526377" y="990600"/>
            <a:ext cx="1605632" cy="369332"/>
          </a:xfrm>
          <a:prstGeom prst="rect">
            <a:avLst/>
          </a:prstGeom>
          <a:noFill/>
        </p:spPr>
        <p:txBody>
          <a:bodyPr wrap="none" rtlCol="0">
            <a:spAutoFit/>
          </a:bodyPr>
          <a:lstStyle/>
          <a:p>
            <a:pPr algn="ctr"/>
            <a:r>
              <a:rPr lang="en-US" b="1" dirty="0" smtClean="0"/>
              <a:t>Age of a Pulsar</a:t>
            </a:r>
            <a:endParaRPr lang="en-US" b="1" dirty="0"/>
          </a:p>
        </p:txBody>
      </p:sp>
      <mc:AlternateContent xmlns:mc="http://schemas.openxmlformats.org/markup-compatibility/2006" xmlns:a14="http://schemas.microsoft.com/office/drawing/2010/main">
        <mc:Choice Requires="a14">
          <p:sp>
            <p:nvSpPr>
              <p:cNvPr id="8" name="Rectangle 7"/>
              <p:cNvSpPr/>
              <p:nvPr/>
            </p:nvSpPr>
            <p:spPr>
              <a:xfrm>
                <a:off x="1828800" y="1676400"/>
                <a:ext cx="1910844" cy="669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𝑑𝐸</m:t>
                          </m:r>
                        </m:num>
                        <m:den>
                          <m:r>
                            <a:rPr lang="en-US" i="1">
                              <a:latin typeface="Cambria Math"/>
                            </a:rPr>
                            <m:t>𝑑𝑡</m:t>
                          </m:r>
                        </m:den>
                      </m:f>
                      <m:r>
                        <a:rPr lang="en-US" i="1">
                          <a:latin typeface="Cambria Math"/>
                        </a:rPr>
                        <m:t>= −</m:t>
                      </m:r>
                      <m:sSub>
                        <m:sSubPr>
                          <m:ctrlPr>
                            <a:rPr lang="en-US" i="1">
                              <a:latin typeface="Cambria Math"/>
                            </a:rPr>
                          </m:ctrlPr>
                        </m:sSubPr>
                        <m:e>
                          <m:r>
                            <a:rPr lang="en-US" i="1">
                              <a:latin typeface="Cambria Math"/>
                            </a:rPr>
                            <m:t>𝜇</m:t>
                          </m:r>
                        </m:e>
                        <m:sub>
                          <m:r>
                            <a:rPr lang="en-US" i="1">
                              <a:latin typeface="Cambria Math"/>
                            </a:rPr>
                            <m:t>0</m:t>
                          </m:r>
                        </m:sub>
                      </m:sSub>
                      <m:f>
                        <m:fPr>
                          <m:ctrlPr>
                            <a:rPr lang="en-US" i="1">
                              <a:latin typeface="Cambria Math"/>
                            </a:rPr>
                          </m:ctrlPr>
                        </m:fPr>
                        <m:num>
                          <m:sSup>
                            <m:sSupPr>
                              <m:ctrlPr>
                                <a:rPr lang="en-US" i="1">
                                  <a:latin typeface="Cambria Math"/>
                                </a:rPr>
                              </m:ctrlPr>
                            </m:sSupPr>
                            <m:e>
                              <m:r>
                                <a:rPr lang="en-US" i="1">
                                  <a:latin typeface="Cambria Math"/>
                                </a:rPr>
                                <m:t>𝜔</m:t>
                              </m:r>
                            </m:e>
                            <m:sup>
                              <m:r>
                                <a:rPr lang="en-US" i="1">
                                  <a:latin typeface="Cambria Math"/>
                                </a:rPr>
                                <m:t>4</m:t>
                              </m:r>
                            </m:sup>
                          </m:sSup>
                          <m:sSup>
                            <m:sSupPr>
                              <m:ctrlPr>
                                <a:rPr lang="en-US" i="1">
                                  <a:latin typeface="Cambria Math"/>
                                </a:rPr>
                              </m:ctrlPr>
                            </m:sSupPr>
                            <m:e>
                              <m:sSub>
                                <m:sSubPr>
                                  <m:ctrlPr>
                                    <a:rPr lang="en-US" i="1">
                                      <a:latin typeface="Cambria Math"/>
                                    </a:rPr>
                                  </m:ctrlPr>
                                </m:sSubPr>
                                <m:e>
                                  <m:r>
                                    <a:rPr lang="en-US" i="1">
                                      <a:latin typeface="Cambria Math"/>
                                    </a:rPr>
                                    <m:t>𝑝</m:t>
                                  </m:r>
                                </m:e>
                                <m:sub>
                                  <m:r>
                                    <a:rPr lang="en-US" i="1">
                                      <a:latin typeface="Cambria Math"/>
                                    </a:rPr>
                                    <m:t>0</m:t>
                                  </m:r>
                                </m:sub>
                              </m:sSub>
                            </m:e>
                            <m:sup>
                              <m:r>
                                <a:rPr lang="en-US" i="1">
                                  <a:latin typeface="Cambria Math"/>
                                </a:rPr>
                                <m:t>2</m:t>
                              </m:r>
                            </m:sup>
                          </m:sSup>
                        </m:num>
                        <m:den>
                          <m:r>
                            <a:rPr lang="en-US" i="1">
                              <a:latin typeface="Cambria Math"/>
                            </a:rPr>
                            <m:t>6</m:t>
                          </m:r>
                          <m:r>
                            <a:rPr lang="en-US" i="1">
                              <a:latin typeface="Cambria Math"/>
                            </a:rPr>
                            <m:t>𝜋</m:t>
                          </m:r>
                          <m:sSup>
                            <m:sSupPr>
                              <m:ctrlPr>
                                <a:rPr lang="en-US" i="1">
                                  <a:latin typeface="Cambria Math"/>
                                </a:rPr>
                              </m:ctrlPr>
                            </m:sSupPr>
                            <m:e>
                              <m:r>
                                <a:rPr lang="en-US" i="1">
                                  <a:latin typeface="Cambria Math"/>
                                </a:rPr>
                                <m:t>𝑐</m:t>
                              </m:r>
                            </m:e>
                            <m:sup>
                              <m:r>
                                <a:rPr lang="en-US" i="1">
                                  <a:latin typeface="Cambria Math"/>
                                </a:rPr>
                                <m:t>3</m:t>
                              </m:r>
                            </m:sup>
                          </m:sSup>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1676400"/>
                <a:ext cx="1910844" cy="66915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53000" y="1743771"/>
                <a:ext cx="148303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𝑑𝐸</m:t>
                              </m:r>
                            </m:e>
                            <m:sub>
                              <m:r>
                                <a:rPr lang="en-US" i="1">
                                  <a:latin typeface="Cambria Math"/>
                                </a:rPr>
                                <m:t>𝑟𝑜𝑡</m:t>
                              </m:r>
                            </m:sub>
                          </m:sSub>
                        </m:num>
                        <m:den>
                          <m:r>
                            <a:rPr lang="en-US" i="1">
                              <a:latin typeface="Cambria Math"/>
                            </a:rPr>
                            <m:t>𝑑𝑡</m:t>
                          </m:r>
                        </m:den>
                      </m:f>
                      <m:r>
                        <a:rPr lang="en-US" i="1">
                          <a:latin typeface="Cambria Math"/>
                        </a:rPr>
                        <m:t>=</m:t>
                      </m:r>
                      <m:r>
                        <a:rPr lang="en-US" i="1">
                          <a:latin typeface="Cambria Math"/>
                        </a:rPr>
                        <m:t>𝐼</m:t>
                      </m:r>
                      <m:r>
                        <a:rPr lang="en-US" i="1">
                          <a:latin typeface="Cambria Math"/>
                        </a:rPr>
                        <m:t>𝜔</m:t>
                      </m:r>
                      <m:acc>
                        <m:accPr>
                          <m:chr m:val="̇"/>
                          <m:ctrlPr>
                            <a:rPr lang="en-US" i="1">
                              <a:latin typeface="Cambria Math"/>
                            </a:rPr>
                          </m:ctrlPr>
                        </m:accPr>
                        <m:e>
                          <m:r>
                            <a:rPr lang="en-US" i="1">
                              <a:latin typeface="Cambria Math"/>
                            </a:rPr>
                            <m:t>𝜔</m:t>
                          </m:r>
                        </m:e>
                      </m:ac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953000" y="1743771"/>
                <a:ext cx="1483035" cy="61824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81400" y="3126987"/>
                <a:ext cx="1748940" cy="669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𝜔</m:t>
                          </m:r>
                        </m:e>
                      </m:acc>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0</m:t>
                          </m:r>
                        </m:sub>
                      </m:sSub>
                      <m:f>
                        <m:fPr>
                          <m:ctrlPr>
                            <a:rPr lang="en-US" i="1">
                              <a:latin typeface="Cambria Math"/>
                            </a:rPr>
                          </m:ctrlPr>
                        </m:fPr>
                        <m:num>
                          <m:sSup>
                            <m:sSupPr>
                              <m:ctrlPr>
                                <a:rPr lang="en-US" i="1">
                                  <a:latin typeface="Cambria Math"/>
                                </a:rPr>
                              </m:ctrlPr>
                            </m:sSupPr>
                            <m:e>
                              <m:r>
                                <a:rPr lang="en-US" i="1">
                                  <a:latin typeface="Cambria Math"/>
                                </a:rPr>
                                <m:t>𝜔</m:t>
                              </m:r>
                            </m:e>
                            <m:sup>
                              <m:r>
                                <a:rPr lang="en-US" i="1">
                                  <a:latin typeface="Cambria Math"/>
                                </a:rPr>
                                <m:t>3</m:t>
                              </m:r>
                            </m:sup>
                          </m:sSup>
                          <m:sSup>
                            <m:sSupPr>
                              <m:ctrlPr>
                                <a:rPr lang="en-US" i="1">
                                  <a:latin typeface="Cambria Math"/>
                                </a:rPr>
                              </m:ctrlPr>
                            </m:sSupPr>
                            <m:e>
                              <m:sSub>
                                <m:sSubPr>
                                  <m:ctrlPr>
                                    <a:rPr lang="en-US" i="1">
                                      <a:latin typeface="Cambria Math"/>
                                    </a:rPr>
                                  </m:ctrlPr>
                                </m:sSubPr>
                                <m:e>
                                  <m:r>
                                    <a:rPr lang="en-US" i="1">
                                      <a:latin typeface="Cambria Math"/>
                                    </a:rPr>
                                    <m:t>𝑝</m:t>
                                  </m:r>
                                </m:e>
                                <m:sub>
                                  <m:r>
                                    <a:rPr lang="en-US" i="1">
                                      <a:latin typeface="Cambria Math"/>
                                    </a:rPr>
                                    <m:t>0</m:t>
                                  </m:r>
                                </m:sub>
                              </m:sSub>
                            </m:e>
                            <m:sup>
                              <m:r>
                                <a:rPr lang="en-US" i="1">
                                  <a:latin typeface="Cambria Math"/>
                                </a:rPr>
                                <m:t>2</m:t>
                              </m:r>
                            </m:sup>
                          </m:sSup>
                        </m:num>
                        <m:den>
                          <m:r>
                            <a:rPr lang="en-US" i="1">
                              <a:latin typeface="Cambria Math"/>
                            </a:rPr>
                            <m:t>6</m:t>
                          </m:r>
                          <m:r>
                            <a:rPr lang="en-US" i="1">
                              <a:latin typeface="Cambria Math"/>
                            </a:rPr>
                            <m:t>𝜋</m:t>
                          </m:r>
                          <m:sSup>
                            <m:sSupPr>
                              <m:ctrlPr>
                                <a:rPr lang="en-US" i="1">
                                  <a:latin typeface="Cambria Math"/>
                                </a:rPr>
                              </m:ctrlPr>
                            </m:sSupPr>
                            <m:e>
                              <m:r>
                                <a:rPr lang="en-US" i="1">
                                  <a:latin typeface="Cambria Math"/>
                                </a:rPr>
                                <m:t>𝑐</m:t>
                              </m:r>
                            </m:e>
                            <m:sup>
                              <m:r>
                                <a:rPr lang="en-US" i="1">
                                  <a:latin typeface="Cambria Math"/>
                                </a:rPr>
                                <m:t>3</m:t>
                              </m:r>
                            </m:sup>
                          </m:sSup>
                          <m:r>
                            <a:rPr lang="en-US" i="1">
                              <a:latin typeface="Cambria Math"/>
                            </a:rPr>
                            <m:t>𝐼</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581400" y="3126987"/>
                <a:ext cx="1748940" cy="669158"/>
              </a:xfrm>
              <a:prstGeom prst="rect">
                <a:avLst/>
              </a:prstGeom>
              <a:blipFill rotWithShape="1">
                <a:blip r:embed="rId4"/>
                <a:stretch>
                  <a:fillRect/>
                </a:stretch>
              </a:blipFill>
            </p:spPr>
            <p:txBody>
              <a:bodyPr/>
              <a:lstStyle/>
              <a:p>
                <a:r>
                  <a:rPr lang="en-US">
                    <a:noFill/>
                  </a:rPr>
                  <a:t> </a:t>
                </a:r>
              </a:p>
            </p:txBody>
          </p:sp>
        </mc:Fallback>
      </mc:AlternateContent>
      <p:sp>
        <p:nvSpPr>
          <p:cNvPr id="13" name="Down Arrow 12"/>
          <p:cNvSpPr/>
          <p:nvPr/>
        </p:nvSpPr>
        <p:spPr>
          <a:xfrm rot="18953431">
            <a:off x="3865139" y="2429517"/>
            <a:ext cx="33997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057816">
            <a:off x="4783010" y="2405023"/>
            <a:ext cx="33997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3933075" y="4407932"/>
                <a:ext cx="1277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𝜔</m:t>
                          </m:r>
                        </m:e>
                      </m:acc>
                      <m:r>
                        <a:rPr lang="en-US" i="1">
                          <a:latin typeface="Cambria Math"/>
                        </a:rPr>
                        <m:t>=−</m:t>
                      </m:r>
                      <m:r>
                        <a:rPr lang="en-US" i="1">
                          <a:latin typeface="Cambria Math"/>
                        </a:rPr>
                        <m:t>𝑘</m:t>
                      </m:r>
                      <m:sSup>
                        <m:sSupPr>
                          <m:ctrlPr>
                            <a:rPr lang="en-US" i="1">
                              <a:latin typeface="Cambria Math"/>
                            </a:rPr>
                          </m:ctrlPr>
                        </m:sSupPr>
                        <m:e>
                          <m:r>
                            <a:rPr lang="en-US" i="1">
                              <a:latin typeface="Cambria Math"/>
                            </a:rPr>
                            <m:t>𝜔</m:t>
                          </m:r>
                        </m:e>
                        <m:sup>
                          <m:r>
                            <a:rPr lang="en-US" i="1">
                              <a:latin typeface="Cambria Math"/>
                            </a:rPr>
                            <m:t>𝑛</m:t>
                          </m:r>
                        </m:sup>
                      </m:sSup>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933075" y="4407932"/>
                <a:ext cx="1277850" cy="369332"/>
              </a:xfrm>
              <a:prstGeom prst="rect">
                <a:avLst/>
              </a:prstGeom>
              <a:blipFill rotWithShape="1">
                <a:blip r:embed="rId5"/>
                <a:stretch>
                  <a:fillRect/>
                </a:stretch>
              </a:blipFill>
            </p:spPr>
            <p:txBody>
              <a:bodyPr/>
              <a:lstStyle/>
              <a:p>
                <a:r>
                  <a:rPr lang="en-US">
                    <a:noFill/>
                  </a:rPr>
                  <a:t> </a:t>
                </a:r>
              </a:p>
            </p:txBody>
          </p:sp>
        </mc:Fallback>
      </mc:AlternateContent>
      <p:sp>
        <p:nvSpPr>
          <p:cNvPr id="16" name="Down Arrow 15"/>
          <p:cNvSpPr/>
          <p:nvPr/>
        </p:nvSpPr>
        <p:spPr>
          <a:xfrm>
            <a:off x="4395852" y="3962400"/>
            <a:ext cx="268530" cy="445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46644" y="4038600"/>
            <a:ext cx="644728" cy="369332"/>
          </a:xfrm>
          <a:prstGeom prst="rect">
            <a:avLst/>
          </a:prstGeom>
          <a:noFill/>
        </p:spPr>
        <p:txBody>
          <a:bodyPr wrap="none" rtlCol="0">
            <a:spAutoFit/>
          </a:bodyPr>
          <a:lstStyle/>
          <a:p>
            <a:r>
              <a:rPr lang="en-US" dirty="0" smtClean="0"/>
              <a:t>n = 3</a:t>
            </a:r>
            <a:endParaRPr lang="en-US" dirty="0"/>
          </a:p>
        </p:txBody>
      </p:sp>
      <p:sp>
        <p:nvSpPr>
          <p:cNvPr id="18" name="Right Arrow 17"/>
          <p:cNvSpPr/>
          <p:nvPr/>
        </p:nvSpPr>
        <p:spPr>
          <a:xfrm>
            <a:off x="5286650" y="4495800"/>
            <a:ext cx="88555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6470671" y="4156726"/>
                <a:ext cx="2392450" cy="818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a:latin typeface="Cambria Math"/>
                            </a:rPr>
                          </m:ctrlPr>
                        </m:naryPr>
                        <m:sub/>
                        <m:sup/>
                        <m:e>
                          <m:r>
                            <a:rPr lang="en-US" i="1">
                              <a:latin typeface="Cambria Math"/>
                            </a:rPr>
                            <m:t>𝑑𝑡</m:t>
                          </m:r>
                        </m:e>
                      </m:nary>
                      <m:r>
                        <a:rPr lang="en-US" i="1">
                          <a:latin typeface="Cambria Math"/>
                        </a:rPr>
                        <m:t>=</m:t>
                      </m:r>
                      <m:nary>
                        <m:naryPr>
                          <m:limLoc m:val="undOvr"/>
                          <m:subHide m:val="on"/>
                          <m:supHide m:val="on"/>
                          <m:ctrlPr>
                            <a:rPr lang="en-US" i="1">
                              <a:latin typeface="Cambria Math"/>
                            </a:rPr>
                          </m:ctrlPr>
                        </m:naryPr>
                        <m:sub/>
                        <m:sup/>
                        <m:e>
                          <m:r>
                            <a:rPr lang="en-US" i="1">
                              <a:latin typeface="Cambria Math"/>
                            </a:rPr>
                            <m:t>−</m:t>
                          </m:r>
                        </m:e>
                      </m:nary>
                      <m:f>
                        <m:fPr>
                          <m:ctrlPr>
                            <a:rPr lang="en-US" i="1">
                              <a:latin typeface="Cambria Math"/>
                            </a:rPr>
                          </m:ctrlPr>
                        </m:fPr>
                        <m:num>
                          <m:r>
                            <a:rPr lang="en-US" i="1">
                              <a:latin typeface="Cambria Math"/>
                            </a:rPr>
                            <m:t>1</m:t>
                          </m:r>
                        </m:num>
                        <m:den>
                          <m:r>
                            <a:rPr lang="en-US" i="1">
                              <a:latin typeface="Cambria Math"/>
                            </a:rPr>
                            <m:t>𝑘</m:t>
                          </m:r>
                        </m:den>
                      </m:f>
                      <m:r>
                        <a:rPr lang="en-US" i="1">
                          <a:latin typeface="Cambria Math"/>
                        </a:rPr>
                        <m:t> </m:t>
                      </m:r>
                      <m:sSup>
                        <m:sSupPr>
                          <m:ctrlPr>
                            <a:rPr lang="en-US" i="1">
                              <a:latin typeface="Cambria Math"/>
                            </a:rPr>
                          </m:ctrlPr>
                        </m:sSupPr>
                        <m:e>
                          <m:r>
                            <a:rPr lang="en-US" i="1">
                              <a:latin typeface="Cambria Math"/>
                            </a:rPr>
                            <m:t>𝜔</m:t>
                          </m:r>
                        </m:e>
                        <m:sup>
                          <m:r>
                            <a:rPr lang="en-US" i="1">
                              <a:latin typeface="Cambria Math"/>
                            </a:rPr>
                            <m:t>−</m:t>
                          </m:r>
                          <m:r>
                            <a:rPr lang="en-US" i="1">
                              <a:latin typeface="Cambria Math"/>
                            </a:rPr>
                            <m:t>𝑛</m:t>
                          </m:r>
                        </m:sup>
                      </m:sSup>
                      <m:r>
                        <a:rPr lang="en-US" i="1">
                          <a:latin typeface="Cambria Math"/>
                        </a:rPr>
                        <m:t> </m:t>
                      </m:r>
                      <m:r>
                        <a:rPr lang="en-US" i="1">
                          <a:latin typeface="Cambria Math"/>
                        </a:rPr>
                        <m:t>𝑑</m:t>
                      </m:r>
                      <m:r>
                        <a:rPr lang="en-US" i="1">
                          <a:latin typeface="Cambria Math"/>
                        </a:rPr>
                        <m:t>𝜔</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6470671" y="4156726"/>
                <a:ext cx="2392450" cy="81887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714352" y="5205488"/>
                <a:ext cx="1638590" cy="66191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𝒕</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m:t>
                          </m:r>
                          <m:r>
                            <a:rPr lang="en-US" b="1" i="1">
                              <a:latin typeface="Cambria Math"/>
                            </a:rPr>
                            <m:t>𝒏</m:t>
                          </m:r>
                          <m:r>
                            <a:rPr lang="en-US" b="1" i="1">
                              <a:latin typeface="Cambria Math"/>
                            </a:rPr>
                            <m:t>−</m:t>
                          </m:r>
                          <m:r>
                            <a:rPr lang="en-US" b="1" i="1">
                              <a:latin typeface="Cambria Math"/>
                            </a:rPr>
                            <m:t>𝟏</m:t>
                          </m:r>
                          <m:r>
                            <a:rPr lang="en-US" b="1" i="1">
                              <a:latin typeface="Cambria Math"/>
                            </a:rPr>
                            <m:t>)</m:t>
                          </m:r>
                        </m:den>
                      </m:f>
                      <m:f>
                        <m:fPr>
                          <m:ctrlPr>
                            <a:rPr lang="en-US" b="1" i="1">
                              <a:latin typeface="Cambria Math"/>
                            </a:rPr>
                          </m:ctrlPr>
                        </m:fPr>
                        <m:num>
                          <m:r>
                            <a:rPr lang="en-US" b="1" i="1">
                              <a:latin typeface="Cambria Math"/>
                            </a:rPr>
                            <m:t>𝑷</m:t>
                          </m:r>
                        </m:num>
                        <m:den>
                          <m:acc>
                            <m:accPr>
                              <m:chr m:val="̇"/>
                              <m:ctrlPr>
                                <a:rPr lang="en-US" b="1" i="1">
                                  <a:latin typeface="Cambria Math"/>
                                </a:rPr>
                              </m:ctrlPr>
                            </m:accPr>
                            <m:e>
                              <m:r>
                                <a:rPr lang="en-US" b="1" i="1">
                                  <a:latin typeface="Cambria Math"/>
                                </a:rPr>
                                <m:t>𝑷</m:t>
                              </m:r>
                              <m:r>
                                <a:rPr lang="en-US" b="1" i="1">
                                  <a:latin typeface="Cambria Math"/>
                                </a:rPr>
                                <m:t> </m:t>
                              </m:r>
                            </m:e>
                          </m:acc>
                        </m:den>
                      </m:f>
                    </m:oMath>
                  </m:oMathPara>
                </a14:m>
                <a:endParaRPr lang="en-US" b="1" dirty="0"/>
              </a:p>
            </p:txBody>
          </p:sp>
        </mc:Choice>
        <mc:Fallback xmlns="">
          <p:sp>
            <p:nvSpPr>
              <p:cNvPr id="20" name="Rectangle 19"/>
              <p:cNvSpPr>
                <a:spLocks noRot="1" noChangeAspect="1" noMove="1" noResize="1" noEditPoints="1" noAdjustHandles="1" noChangeArrowheads="1" noChangeShapeType="1" noTextEdit="1"/>
              </p:cNvSpPr>
              <p:nvPr/>
            </p:nvSpPr>
            <p:spPr>
              <a:xfrm>
                <a:off x="3714352" y="5205488"/>
                <a:ext cx="1638590" cy="661912"/>
              </a:xfrm>
              <a:prstGeom prst="rect">
                <a:avLst/>
              </a:prstGeom>
              <a:blipFill rotWithShape="1">
                <a:blip r:embed="rId7"/>
                <a:stretch>
                  <a:fillRect/>
                </a:stretch>
              </a:blipFill>
            </p:spPr>
            <p:txBody>
              <a:bodyPr/>
              <a:lstStyle/>
              <a:p>
                <a:r>
                  <a:rPr lang="en-US">
                    <a:noFill/>
                  </a:rPr>
                  <a:t> </a:t>
                </a:r>
              </a:p>
            </p:txBody>
          </p:sp>
        </mc:Fallback>
      </mc:AlternateContent>
      <p:cxnSp>
        <p:nvCxnSpPr>
          <p:cNvPr id="27" name="Straight Arrow Connector 26"/>
          <p:cNvCxnSpPr/>
          <p:nvPr/>
        </p:nvCxnSpPr>
        <p:spPr>
          <a:xfrm flipH="1">
            <a:off x="5736352" y="4849361"/>
            <a:ext cx="1799496" cy="6631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429001" y="5180958"/>
                <a:ext cx="2300424" cy="145911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a:rPr>
                        <m:t>𝝉</m:t>
                      </m:r>
                      <m:r>
                        <a:rPr lang="en-US" b="1" i="1" smtClean="0">
                          <a:solidFill>
                            <a:srgbClr val="0070C0"/>
                          </a:solidFill>
                          <a:latin typeface="Cambria Math"/>
                        </a:rPr>
                        <m:t>=</m:t>
                      </m:r>
                      <m:f>
                        <m:fPr>
                          <m:ctrlPr>
                            <a:rPr lang="en-US" b="1" i="1">
                              <a:solidFill>
                                <a:srgbClr val="0070C0"/>
                              </a:solidFill>
                              <a:latin typeface="Cambria Math"/>
                            </a:rPr>
                          </m:ctrlPr>
                        </m:fPr>
                        <m:num>
                          <m:r>
                            <a:rPr lang="en-US" b="1" i="1">
                              <a:solidFill>
                                <a:srgbClr val="0070C0"/>
                              </a:solidFill>
                              <a:latin typeface="Cambria Math"/>
                            </a:rPr>
                            <m:t>𝟏</m:t>
                          </m:r>
                        </m:num>
                        <m:den>
                          <m:r>
                            <a:rPr lang="en-US" b="1" i="1">
                              <a:solidFill>
                                <a:srgbClr val="0070C0"/>
                              </a:solidFill>
                              <a:latin typeface="Cambria Math"/>
                            </a:rPr>
                            <m:t>𝟐</m:t>
                          </m:r>
                          <m:r>
                            <a:rPr lang="en-US" b="1" i="1">
                              <a:solidFill>
                                <a:srgbClr val="0070C0"/>
                              </a:solidFill>
                              <a:latin typeface="Cambria Math"/>
                            </a:rPr>
                            <m:t> </m:t>
                          </m:r>
                        </m:den>
                      </m:f>
                      <m:f>
                        <m:fPr>
                          <m:ctrlPr>
                            <a:rPr lang="en-US" b="1" i="1">
                              <a:solidFill>
                                <a:srgbClr val="0070C0"/>
                              </a:solidFill>
                              <a:latin typeface="Cambria Math"/>
                            </a:rPr>
                          </m:ctrlPr>
                        </m:fPr>
                        <m:num>
                          <m:r>
                            <a:rPr lang="en-US" b="1" i="1">
                              <a:solidFill>
                                <a:srgbClr val="0070C0"/>
                              </a:solidFill>
                              <a:latin typeface="Cambria Math"/>
                            </a:rPr>
                            <m:t>𝑷</m:t>
                          </m:r>
                        </m:num>
                        <m:den>
                          <m:acc>
                            <m:accPr>
                              <m:chr m:val="̇"/>
                              <m:ctrlPr>
                                <a:rPr lang="en-US" b="1" i="1">
                                  <a:solidFill>
                                    <a:srgbClr val="0070C0"/>
                                  </a:solidFill>
                                  <a:latin typeface="Cambria Math"/>
                                </a:rPr>
                              </m:ctrlPr>
                            </m:accPr>
                            <m:e>
                              <m:r>
                                <a:rPr lang="en-US" b="1" i="1">
                                  <a:solidFill>
                                    <a:srgbClr val="0070C0"/>
                                  </a:solidFill>
                                  <a:latin typeface="Cambria Math"/>
                                </a:rPr>
                                <m:t>𝑷</m:t>
                              </m:r>
                              <m:r>
                                <a:rPr lang="en-US" b="1" i="1">
                                  <a:solidFill>
                                    <a:srgbClr val="0070C0"/>
                                  </a:solidFill>
                                  <a:latin typeface="Cambria Math"/>
                                </a:rPr>
                                <m:t> </m:t>
                              </m:r>
                            </m:e>
                          </m:acc>
                        </m:den>
                      </m:f>
                    </m:oMath>
                  </m:oMathPara>
                </a14:m>
                <a:endParaRPr lang="en-US" b="1" dirty="0" smtClean="0">
                  <a:solidFill>
                    <a:srgbClr val="0070C0"/>
                  </a:solidFill>
                </a:endParaRPr>
              </a:p>
              <a:p>
                <a:endParaRPr lang="en-US" b="1" dirty="0">
                  <a:solidFill>
                    <a:srgbClr val="0070C0"/>
                  </a:solidFill>
                </a:endParaRPr>
              </a:p>
              <a:p>
                <a14:m>
                  <m:oMath xmlns:m="http://schemas.openxmlformats.org/officeDocument/2006/math">
                    <m:r>
                      <a:rPr lang="en-US" b="1" i="1">
                        <a:solidFill>
                          <a:srgbClr val="0070C0"/>
                        </a:solidFill>
                        <a:latin typeface="Cambria Math"/>
                      </a:rPr>
                      <m:t>𝝉</m:t>
                    </m:r>
                  </m:oMath>
                </a14:m>
                <a:r>
                  <a:rPr lang="en-US" b="1" dirty="0" smtClean="0">
                    <a:solidFill>
                      <a:srgbClr val="0070C0"/>
                    </a:solidFill>
                  </a:rPr>
                  <a:t> = characteristic age</a:t>
                </a:r>
              </a:p>
              <a:p>
                <a:endParaRPr lang="en-US" b="1" dirty="0">
                  <a:solidFill>
                    <a:srgbClr val="0070C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3429001" y="5180958"/>
                <a:ext cx="2300424" cy="1459117"/>
              </a:xfrm>
              <a:prstGeom prst="rect">
                <a:avLst/>
              </a:prstGeom>
              <a:blipFill rotWithShape="1">
                <a:blip r:embed="rId8"/>
                <a:stretch>
                  <a:fillRect/>
                </a:stretch>
              </a:blipFill>
            </p:spPr>
            <p:txBody>
              <a:bodyPr/>
              <a:lstStyle/>
              <a:p>
                <a:r>
                  <a:rPr lang="en-US">
                    <a:noFill/>
                  </a:rPr>
                  <a:t> </a:t>
                </a:r>
              </a:p>
            </p:txBody>
          </p:sp>
        </mc:Fallback>
      </mc:AlternateContent>
      <p:pic>
        <p:nvPicPr>
          <p:cNvPr id="2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7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417802"/>
            <a:ext cx="4191000" cy="369332"/>
          </a:xfrm>
          <a:prstGeom prst="rect">
            <a:avLst/>
          </a:prstGeom>
          <a:noFill/>
        </p:spPr>
        <p:txBody>
          <a:bodyPr wrap="square" rtlCol="0">
            <a:spAutoFit/>
          </a:bodyPr>
          <a:lstStyle/>
          <a:p>
            <a:pPr algn="ctr"/>
            <a:r>
              <a:rPr lang="en-US" dirty="0" smtClean="0"/>
              <a:t>Pulsars Emit Radiation</a:t>
            </a:r>
            <a:endParaRPr lang="en-US" dirty="0"/>
          </a:p>
        </p:txBody>
      </p:sp>
      <p:sp>
        <p:nvSpPr>
          <p:cNvPr id="7" name="TextBox 6"/>
          <p:cNvSpPr txBox="1"/>
          <p:nvPr/>
        </p:nvSpPr>
        <p:spPr>
          <a:xfrm>
            <a:off x="2819400" y="3572286"/>
            <a:ext cx="3276600" cy="369332"/>
          </a:xfrm>
          <a:prstGeom prst="rect">
            <a:avLst/>
          </a:prstGeom>
          <a:noFill/>
        </p:spPr>
        <p:txBody>
          <a:bodyPr wrap="square" rtlCol="0">
            <a:spAutoFit/>
          </a:bodyPr>
          <a:lstStyle/>
          <a:p>
            <a:pPr algn="ctr"/>
            <a:r>
              <a:rPr lang="en-US" dirty="0" smtClean="0"/>
              <a:t>Energy should come in within</a:t>
            </a:r>
            <a:endParaRPr lang="en-US" dirty="0"/>
          </a:p>
        </p:txBody>
      </p:sp>
      <p:sp>
        <p:nvSpPr>
          <p:cNvPr id="8" name="TextBox 7"/>
          <p:cNvSpPr txBox="1"/>
          <p:nvPr/>
        </p:nvSpPr>
        <p:spPr>
          <a:xfrm>
            <a:off x="2628900" y="4888468"/>
            <a:ext cx="3657600" cy="369332"/>
          </a:xfrm>
          <a:prstGeom prst="rect">
            <a:avLst/>
          </a:prstGeom>
          <a:noFill/>
        </p:spPr>
        <p:txBody>
          <a:bodyPr wrap="square" rtlCol="0">
            <a:spAutoFit/>
          </a:bodyPr>
          <a:lstStyle/>
          <a:p>
            <a:pPr algn="ctr"/>
            <a:r>
              <a:rPr lang="en-US" dirty="0" smtClean="0"/>
              <a:t>From Rotation</a:t>
            </a:r>
            <a:endParaRPr lang="en-US" dirty="0"/>
          </a:p>
        </p:txBody>
      </p:sp>
      <p:sp>
        <p:nvSpPr>
          <p:cNvPr id="9" name="TextBox 8"/>
          <p:cNvSpPr txBox="1"/>
          <p:nvPr/>
        </p:nvSpPr>
        <p:spPr>
          <a:xfrm>
            <a:off x="1881001" y="6031468"/>
            <a:ext cx="5211107" cy="369332"/>
          </a:xfrm>
          <a:prstGeom prst="rect">
            <a:avLst/>
          </a:prstGeom>
          <a:noFill/>
        </p:spPr>
        <p:txBody>
          <a:bodyPr wrap="none" rtlCol="0">
            <a:spAutoFit/>
          </a:bodyPr>
          <a:lstStyle/>
          <a:p>
            <a:r>
              <a:rPr lang="en-US" dirty="0" smtClean="0"/>
              <a:t>As a result, pulsars slow down/ Their period increases</a:t>
            </a:r>
            <a:endParaRPr lang="en-US" dirty="0"/>
          </a:p>
        </p:txBody>
      </p:sp>
      <p:sp>
        <p:nvSpPr>
          <p:cNvPr id="10" name="Down Arrow 9"/>
          <p:cNvSpPr/>
          <p:nvPr/>
        </p:nvSpPr>
        <p:spPr>
          <a:xfrm>
            <a:off x="4274127" y="2848294"/>
            <a:ext cx="457200" cy="653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294909" y="4141324"/>
            <a:ext cx="457200" cy="653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94909" y="5377934"/>
            <a:ext cx="457200" cy="653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8</a:t>
            </a:fld>
            <a:endParaRPr lang="en-US"/>
          </a:p>
        </p:txBody>
      </p:sp>
      <p:pic>
        <p:nvPicPr>
          <p:cNvPr id="16" name="Picture 8" descr="Pulsar-Animation Michael Kramer MPIfR Bon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89913" y="164007"/>
            <a:ext cx="2735574" cy="2198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734" y="3048000"/>
            <a:ext cx="3089065" cy="242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4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81000" y="13855"/>
                <a:ext cx="7848600" cy="730378"/>
              </a:xfrm>
            </p:spPr>
            <p:txBody>
              <a:bodyPr>
                <a:normAutofit fontScale="90000"/>
              </a:bodyPr>
              <a:lstStyle/>
              <a:p>
                <a:r>
                  <a:rPr lang="en-US" dirty="0">
                    <a:latin typeface="+mn-lt"/>
                  </a:rPr>
                  <a:t>P</a:t>
                </a:r>
                <a:r>
                  <a:rPr lang="en-US" dirty="0" smtClean="0">
                    <a:latin typeface="+mn-lt"/>
                  </a:rPr>
                  <a:t>-</a:t>
                </a:r>
                <a14:m>
                  <m:oMath xmlns:m="http://schemas.openxmlformats.org/officeDocument/2006/math">
                    <m:acc>
                      <m:accPr>
                        <m:chr m:val="̇"/>
                        <m:ctrlPr>
                          <a:rPr lang="en-US" i="1" dirty="0" smtClean="0">
                            <a:latin typeface="Cambria Math"/>
                          </a:rPr>
                        </m:ctrlPr>
                      </m:accPr>
                      <m:e>
                        <m:r>
                          <m:rPr>
                            <m:nor/>
                          </m:rPr>
                          <a:rPr lang="en-US" dirty="0"/>
                          <m:t>P</m:t>
                        </m:r>
                      </m:e>
                    </m:acc>
                  </m:oMath>
                </a14:m>
                <a:r>
                  <a:rPr lang="en-US" dirty="0" smtClean="0">
                    <a:latin typeface="+mn-lt"/>
                  </a:rPr>
                  <a:t> Diagram</a:t>
                </a:r>
                <a:endParaRPr lang="en-US" dirty="0">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81000" y="13855"/>
                <a:ext cx="7848600" cy="730378"/>
              </a:xfrm>
              <a:blipFill rotWithShape="1">
                <a:blip r:embed="rId2"/>
                <a:stretch>
                  <a:fillRect t="-11667" b="-3500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5410200" cy="614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560417" y="3124200"/>
            <a:ext cx="1642566" cy="369332"/>
          </a:xfrm>
          <a:prstGeom prst="rect">
            <a:avLst/>
          </a:prstGeom>
          <a:noFill/>
        </p:spPr>
        <p:txBody>
          <a:bodyPr wrap="none" rtlCol="0">
            <a:spAutoFit/>
          </a:bodyPr>
          <a:lstStyle/>
          <a:p>
            <a:r>
              <a:rPr lang="en-US" b="1" dirty="0" smtClean="0"/>
              <a:t>Spin-down rate</a:t>
            </a:r>
            <a:endParaRPr lang="en-US" b="1" dirty="0"/>
          </a:p>
        </p:txBody>
      </p:sp>
      <p:sp>
        <p:nvSpPr>
          <p:cNvPr id="7" name="TextBox 6"/>
          <p:cNvSpPr txBox="1"/>
          <p:nvPr/>
        </p:nvSpPr>
        <p:spPr>
          <a:xfrm>
            <a:off x="6438900" y="651301"/>
            <a:ext cx="2514600" cy="830997"/>
          </a:xfrm>
          <a:prstGeom prst="rect">
            <a:avLst/>
          </a:prstGeom>
          <a:noFill/>
        </p:spPr>
        <p:txBody>
          <a:bodyPr wrap="square" rtlCol="0">
            <a:spAutoFit/>
          </a:bodyPr>
          <a:lstStyle/>
          <a:p>
            <a:pPr algn="ctr"/>
            <a:r>
              <a:rPr lang="en-US" sz="2400" b="1" dirty="0" smtClean="0">
                <a:solidFill>
                  <a:schemeClr val="tx2"/>
                </a:solidFill>
              </a:rPr>
              <a:t>“H-R diagram” of </a:t>
            </a:r>
          </a:p>
          <a:p>
            <a:pPr algn="ctr"/>
            <a:r>
              <a:rPr lang="en-US" sz="2400" b="1" dirty="0" smtClean="0">
                <a:solidFill>
                  <a:schemeClr val="tx2"/>
                </a:solidFill>
              </a:rPr>
              <a:t>Pulsar Astronomy</a:t>
            </a:r>
            <a:endParaRPr lang="en-US" sz="2400" b="1" dirty="0">
              <a:solidFill>
                <a:schemeClr val="tx2"/>
              </a:solidFill>
            </a:endParaRPr>
          </a:p>
        </p:txBody>
      </p:sp>
      <p:sp>
        <p:nvSpPr>
          <p:cNvPr id="8" name="TextBox 7"/>
          <p:cNvSpPr txBox="1"/>
          <p:nvPr/>
        </p:nvSpPr>
        <p:spPr>
          <a:xfrm>
            <a:off x="5754686" y="1904999"/>
            <a:ext cx="2771656" cy="830997"/>
          </a:xfrm>
          <a:prstGeom prst="rect">
            <a:avLst/>
          </a:prstGeom>
          <a:noFill/>
        </p:spPr>
        <p:txBody>
          <a:bodyPr wrap="none" rtlCol="0">
            <a:spAutoFit/>
          </a:bodyPr>
          <a:lstStyle/>
          <a:p>
            <a:r>
              <a:rPr lang="en-US" sz="2400" b="1" dirty="0" smtClean="0">
                <a:solidFill>
                  <a:schemeClr val="tx2"/>
                </a:solidFill>
              </a:rPr>
              <a:t>H-R =&gt; </a:t>
            </a:r>
          </a:p>
          <a:p>
            <a:r>
              <a:rPr lang="en-US" sz="2400" b="1" dirty="0" smtClean="0">
                <a:solidFill>
                  <a:schemeClr val="tx2"/>
                </a:solidFill>
              </a:rPr>
              <a:t>Temp vs. Luminosity</a:t>
            </a:r>
            <a:endParaRPr lang="en-US" sz="2400" b="1" dirty="0">
              <a:solidFill>
                <a:schemeClr val="tx2"/>
              </a:solidFill>
            </a:endParaRPr>
          </a:p>
        </p:txBody>
      </p:sp>
      <mc:AlternateContent xmlns:mc="http://schemas.openxmlformats.org/markup-compatibility/2006" xmlns:a14="http://schemas.microsoft.com/office/drawing/2010/main">
        <mc:Choice Requires="a14">
          <p:sp>
            <p:nvSpPr>
              <p:cNvPr id="9" name="TextBox 8"/>
              <p:cNvSpPr txBox="1"/>
              <p:nvPr/>
            </p:nvSpPr>
            <p:spPr>
              <a:xfrm>
                <a:off x="5754686" y="3346744"/>
                <a:ext cx="3581400" cy="1200329"/>
              </a:xfrm>
              <a:prstGeom prst="rect">
                <a:avLst/>
              </a:prstGeom>
              <a:noFill/>
            </p:spPr>
            <p:txBody>
              <a:bodyPr wrap="square" rtlCol="0">
                <a:spAutoFit/>
              </a:bodyPr>
              <a:lstStyle/>
              <a:p>
                <a:r>
                  <a:rPr lang="en-US" sz="2400" b="1" dirty="0" smtClean="0">
                    <a:solidFill>
                      <a:schemeClr val="tx2"/>
                    </a:solidFill>
                  </a:rPr>
                  <a:t>P-</a:t>
                </a:r>
                <a14:m>
                  <m:oMath xmlns:m="http://schemas.openxmlformats.org/officeDocument/2006/math">
                    <m:acc>
                      <m:accPr>
                        <m:chr m:val="̇"/>
                        <m:ctrlPr>
                          <a:rPr lang="en-US" sz="2400" b="1" i="1" dirty="0">
                            <a:solidFill>
                              <a:schemeClr val="tx2"/>
                            </a:solidFill>
                            <a:latin typeface="Cambria Math"/>
                          </a:rPr>
                        </m:ctrlPr>
                      </m:accPr>
                      <m:e>
                        <m:r>
                          <a:rPr lang="en-US" sz="2400" b="1" i="1" dirty="0">
                            <a:solidFill>
                              <a:schemeClr val="tx2"/>
                            </a:solidFill>
                            <a:latin typeface="Cambria Math"/>
                          </a:rPr>
                          <m:t>𝑷</m:t>
                        </m:r>
                      </m:e>
                    </m:acc>
                    <m:r>
                      <a:rPr lang="en-US" sz="2400" i="1" dirty="0">
                        <a:latin typeface="Cambria Math"/>
                      </a:rPr>
                      <m:t> </m:t>
                    </m:r>
                  </m:oMath>
                </a14:m>
                <a:r>
                  <a:rPr lang="en-US" sz="2400" b="1" dirty="0" smtClean="0">
                    <a:solidFill>
                      <a:schemeClr val="tx2"/>
                    </a:solidFill>
                  </a:rPr>
                  <a:t>=&gt; </a:t>
                </a:r>
              </a:p>
              <a:p>
                <a:r>
                  <a:rPr lang="en-US" sz="2400" b="1" dirty="0" smtClean="0">
                    <a:solidFill>
                      <a:schemeClr val="tx2"/>
                    </a:solidFill>
                  </a:rPr>
                  <a:t>Spin Period vs. Spin-down rate</a:t>
                </a:r>
                <a:endParaRPr lang="en-US" sz="2400" b="1" dirty="0">
                  <a:solidFill>
                    <a:schemeClr val="tx2"/>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754686" y="3346744"/>
                <a:ext cx="3581400" cy="1200329"/>
              </a:xfrm>
              <a:prstGeom prst="rect">
                <a:avLst/>
              </a:prstGeom>
              <a:blipFill rotWithShape="1">
                <a:blip r:embed="rId4"/>
                <a:stretch>
                  <a:fillRect l="-2551" t="-3046" r="-1020" b="-11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85800" y="5562600"/>
                <a:ext cx="1000017" cy="506421"/>
              </a:xfrm>
              <a:prstGeom prst="rect">
                <a:avLst/>
              </a:prstGeom>
              <a:solidFill>
                <a:schemeClr val="tx1">
                  <a:lumMod val="50000"/>
                  <a:lumOff val="50000"/>
                </a:schemeClr>
              </a:solidFill>
            </p:spPr>
            <p:txBody>
              <a:bodyPr wrap="none" rtlCol="0">
                <a:spAutoFit/>
              </a:bodyPr>
              <a:lstStyle/>
              <a:p>
                <a:r>
                  <a:rPr lang="en-US" sz="2400" b="1" dirty="0" smtClean="0"/>
                  <a:t>Low </a:t>
                </a:r>
                <a14:m>
                  <m:oMath xmlns:m="http://schemas.openxmlformats.org/officeDocument/2006/math">
                    <m:acc>
                      <m:accPr>
                        <m:chr m:val="⃗"/>
                        <m:ctrlPr>
                          <a:rPr lang="en-US" sz="2400" b="1" i="1" smtClean="0">
                            <a:latin typeface="Cambria Math"/>
                          </a:rPr>
                        </m:ctrlPr>
                      </m:accPr>
                      <m:e>
                        <m:r>
                          <a:rPr lang="en-US" sz="2400" b="1" i="1" smtClean="0">
                            <a:latin typeface="Cambria Math"/>
                          </a:rPr>
                          <m:t>𝑩</m:t>
                        </m:r>
                      </m:e>
                    </m:acc>
                  </m:oMath>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85800" y="5562600"/>
                <a:ext cx="1000017" cy="506421"/>
              </a:xfrm>
              <a:prstGeom prst="rect">
                <a:avLst/>
              </a:prstGeom>
              <a:blipFill rotWithShape="1">
                <a:blip r:embed="rId5"/>
                <a:stretch>
                  <a:fillRect l="-9756" t="-1205" b="-253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191700" y="304800"/>
                <a:ext cx="1056700" cy="506421"/>
              </a:xfrm>
              <a:prstGeom prst="rect">
                <a:avLst/>
              </a:prstGeom>
              <a:solidFill>
                <a:schemeClr val="tx1">
                  <a:lumMod val="50000"/>
                  <a:lumOff val="50000"/>
                </a:schemeClr>
              </a:solidFill>
            </p:spPr>
            <p:txBody>
              <a:bodyPr wrap="none" rtlCol="0">
                <a:spAutoFit/>
              </a:bodyPr>
              <a:lstStyle/>
              <a:p>
                <a:r>
                  <a:rPr lang="en-US" sz="2400" b="1" dirty="0" smtClean="0"/>
                  <a:t>High </a:t>
                </a:r>
                <a14:m>
                  <m:oMath xmlns:m="http://schemas.openxmlformats.org/officeDocument/2006/math">
                    <m:acc>
                      <m:accPr>
                        <m:chr m:val="⃗"/>
                        <m:ctrlPr>
                          <a:rPr lang="en-US" sz="2400" b="1" i="1" smtClean="0">
                            <a:latin typeface="Cambria Math"/>
                          </a:rPr>
                        </m:ctrlPr>
                      </m:accPr>
                      <m:e>
                        <m:r>
                          <a:rPr lang="en-US" sz="2400" b="1" i="1" smtClean="0">
                            <a:latin typeface="Cambria Math"/>
                          </a:rPr>
                          <m:t>𝑩</m:t>
                        </m:r>
                      </m:e>
                    </m:acc>
                  </m:oMath>
                </a14:m>
                <a:endParaRPr lang="en-US"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191700" y="304800"/>
                <a:ext cx="1056700" cy="506421"/>
              </a:xfrm>
              <a:prstGeom prst="rect">
                <a:avLst/>
              </a:prstGeom>
              <a:blipFill rotWithShape="1">
                <a:blip r:embed="rId6"/>
                <a:stretch>
                  <a:fillRect l="-9249" t="-1205" b="-26506"/>
                </a:stretch>
              </a:blipFill>
            </p:spPr>
            <p:txBody>
              <a:bodyPr/>
              <a:lstStyle/>
              <a:p>
                <a:r>
                  <a:rPr lang="en-US">
                    <a:noFill/>
                  </a:rPr>
                  <a:t> </a:t>
                </a:r>
              </a:p>
            </p:txBody>
          </p:sp>
        </mc:Fallback>
      </mc:AlternateContent>
      <p:sp>
        <p:nvSpPr>
          <p:cNvPr id="15" name="TextBox 14"/>
          <p:cNvSpPr txBox="1"/>
          <p:nvPr/>
        </p:nvSpPr>
        <p:spPr>
          <a:xfrm>
            <a:off x="4038600" y="4493567"/>
            <a:ext cx="633507" cy="461665"/>
          </a:xfrm>
          <a:prstGeom prst="rect">
            <a:avLst/>
          </a:prstGeom>
          <a:solidFill>
            <a:schemeClr val="tx1">
              <a:lumMod val="50000"/>
              <a:lumOff val="50000"/>
            </a:schemeClr>
          </a:solidFill>
        </p:spPr>
        <p:txBody>
          <a:bodyPr wrap="none" rtlCol="0">
            <a:spAutoFit/>
          </a:bodyPr>
          <a:lstStyle/>
          <a:p>
            <a:r>
              <a:rPr lang="en-US" sz="2400" b="1" dirty="0" smtClean="0"/>
              <a:t>Old</a:t>
            </a:r>
            <a:endParaRPr lang="en-US" sz="2400" b="1" dirty="0"/>
          </a:p>
        </p:txBody>
      </p:sp>
      <p:sp>
        <p:nvSpPr>
          <p:cNvPr id="16" name="TextBox 15"/>
          <p:cNvSpPr txBox="1"/>
          <p:nvPr/>
        </p:nvSpPr>
        <p:spPr>
          <a:xfrm>
            <a:off x="1436640" y="1101436"/>
            <a:ext cx="961353" cy="461665"/>
          </a:xfrm>
          <a:prstGeom prst="rect">
            <a:avLst/>
          </a:prstGeom>
          <a:solidFill>
            <a:schemeClr val="tx1">
              <a:lumMod val="50000"/>
              <a:lumOff val="50000"/>
            </a:schemeClr>
          </a:solidFill>
        </p:spPr>
        <p:txBody>
          <a:bodyPr wrap="none" rtlCol="0">
            <a:spAutoFit/>
          </a:bodyPr>
          <a:lstStyle/>
          <a:p>
            <a:r>
              <a:rPr lang="en-US" sz="2400" b="1" dirty="0" smtClean="0"/>
              <a:t>Young</a:t>
            </a:r>
            <a:endParaRPr lang="en-US" sz="2400" b="1" dirty="0"/>
          </a:p>
        </p:txBody>
      </p:sp>
      <mc:AlternateContent xmlns:mc="http://schemas.openxmlformats.org/markup-compatibility/2006" xmlns:a14="http://schemas.microsoft.com/office/drawing/2010/main">
        <mc:Choice Requires="a14">
          <p:sp>
            <p:nvSpPr>
              <p:cNvPr id="11" name="TextBox 10"/>
              <p:cNvSpPr txBox="1"/>
              <p:nvPr/>
            </p:nvSpPr>
            <p:spPr>
              <a:xfrm>
                <a:off x="5638800" y="0"/>
                <a:ext cx="2057400" cy="299441"/>
              </a:xfrm>
              <a:prstGeom prst="rect">
                <a:avLst/>
              </a:prstGeom>
              <a:solidFill>
                <a:schemeClr val="accent1">
                  <a:lumMod val="40000"/>
                  <a:lumOff val="60000"/>
                </a:schemeClr>
              </a:solidFill>
            </p:spPr>
            <p:txBody>
              <a:bodyPr wrap="square" rtlCol="0">
                <a:spAutoFit/>
              </a:bodyPr>
              <a:lstStyle/>
              <a:p>
                <a14:m>
                  <m:oMath xmlns:m="http://schemas.openxmlformats.org/officeDocument/2006/math">
                    <m:acc>
                      <m:accPr>
                        <m:chr m:val="⃗"/>
                        <m:ctrlPr>
                          <a:rPr lang="en-US" sz="1200" b="1" i="1">
                            <a:latin typeface="Cambria Math"/>
                          </a:rPr>
                        </m:ctrlPr>
                      </m:accPr>
                      <m:e>
                        <m:r>
                          <a:rPr lang="en-US" sz="1200" b="1" i="1">
                            <a:latin typeface="Cambria Math"/>
                          </a:rPr>
                          <m:t>𝑩</m:t>
                        </m:r>
                      </m:e>
                    </m:acc>
                  </m:oMath>
                </a14:m>
                <a:r>
                  <a:rPr lang="en-US" sz="1200" b="1" dirty="0" smtClean="0"/>
                  <a:t>-&gt; Magnetic Field Strength</a:t>
                </a:r>
                <a:endParaRPr lang="en-US" sz="12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638800" y="0"/>
                <a:ext cx="2057400" cy="299441"/>
              </a:xfrm>
              <a:prstGeom prst="rect">
                <a:avLst/>
              </a:prstGeom>
              <a:blipFill rotWithShape="1">
                <a:blip r:embed="rId7"/>
                <a:stretch>
                  <a:fillRect b="-16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91200" y="1752600"/>
                <a:ext cx="2658942" cy="1233928"/>
              </a:xfrm>
              <a:prstGeom prst="rect">
                <a:avLst/>
              </a:prstGeom>
              <a:solidFill>
                <a:schemeClr val="bg1"/>
              </a:solidFill>
            </p:spPr>
            <p:txBody>
              <a:bodyPr wrap="square" rtlCol="0">
                <a:spAutoFit/>
              </a:bodyPr>
              <a:lstStyle/>
              <a:p>
                <a:r>
                  <a:rPr lang="en-US" b="1" dirty="0" smtClean="0">
                    <a:solidFill>
                      <a:srgbClr val="00B0F0"/>
                    </a:solidFill>
                  </a:rPr>
                  <a:t>Young Pulsars:</a:t>
                </a:r>
              </a:p>
              <a:p>
                <a:pPr marL="285750" indent="-285750">
                  <a:buFont typeface="Arial" pitchFamily="34" charset="0"/>
                  <a:buChar char="•"/>
                </a:pPr>
                <a:r>
                  <a:rPr lang="en-US" b="1" dirty="0" smtClean="0">
                    <a:solidFill>
                      <a:schemeClr val="tx2"/>
                    </a:solidFill>
                  </a:rPr>
                  <a:t>Fast Spin Rate</a:t>
                </a:r>
              </a:p>
              <a:p>
                <a:pPr marL="285750" indent="-285750">
                  <a:buFont typeface="Arial" pitchFamily="34" charset="0"/>
                  <a:buChar char="•"/>
                </a:pPr>
                <a:r>
                  <a:rPr lang="en-US" b="1" dirty="0" smtClean="0">
                    <a:solidFill>
                      <a:schemeClr val="tx2"/>
                    </a:solidFill>
                  </a:rPr>
                  <a:t>High </a:t>
                </a:r>
                <a14:m>
                  <m:oMath xmlns:m="http://schemas.openxmlformats.org/officeDocument/2006/math">
                    <m:acc>
                      <m:accPr>
                        <m:chr m:val="⃗"/>
                        <m:ctrlPr>
                          <a:rPr lang="en-US" b="1" i="1">
                            <a:solidFill>
                              <a:schemeClr val="tx2"/>
                            </a:solidFill>
                            <a:latin typeface="Cambria Math"/>
                          </a:rPr>
                        </m:ctrlPr>
                      </m:accPr>
                      <m:e>
                        <m:r>
                          <a:rPr lang="en-US" b="1" i="1">
                            <a:solidFill>
                              <a:schemeClr val="tx2"/>
                            </a:solidFill>
                            <a:latin typeface="Cambria Math"/>
                          </a:rPr>
                          <m:t>𝑩</m:t>
                        </m:r>
                      </m:e>
                    </m:acc>
                  </m:oMath>
                </a14:m>
                <a:endParaRPr lang="en-US" b="1" dirty="0"/>
              </a:p>
              <a:p>
                <a:endParaRPr lang="en-US"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5791200" y="1752600"/>
                <a:ext cx="2658942" cy="1233928"/>
              </a:xfrm>
              <a:prstGeom prst="rect">
                <a:avLst/>
              </a:prstGeom>
              <a:blipFill rotWithShape="1">
                <a:blip r:embed="rId8"/>
                <a:stretch>
                  <a:fillRect l="-1835" t="-2475"/>
                </a:stretch>
              </a:blipFill>
            </p:spPr>
            <p:txBody>
              <a:bodyPr/>
              <a:lstStyle/>
              <a:p>
                <a:r>
                  <a:rPr lang="en-US">
                    <a:noFill/>
                  </a:rPr>
                  <a:t> </a:t>
                </a:r>
              </a:p>
            </p:txBody>
          </p:sp>
        </mc:Fallback>
      </mc:AlternateContent>
      <p:sp>
        <p:nvSpPr>
          <p:cNvPr id="18" name="Oval 17"/>
          <p:cNvSpPr/>
          <p:nvPr/>
        </p:nvSpPr>
        <p:spPr>
          <a:xfrm>
            <a:off x="1685817" y="1332268"/>
            <a:ext cx="2352783" cy="146635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483571">
            <a:off x="3210172" y="2305795"/>
            <a:ext cx="1018876" cy="63439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5720050" y="3346744"/>
                <a:ext cx="3423950" cy="1510926"/>
              </a:xfrm>
              <a:prstGeom prst="rect">
                <a:avLst/>
              </a:prstGeom>
              <a:solidFill>
                <a:schemeClr val="bg1"/>
              </a:solidFill>
            </p:spPr>
            <p:txBody>
              <a:bodyPr wrap="square" rtlCol="0">
                <a:spAutoFit/>
              </a:bodyPr>
              <a:lstStyle/>
              <a:p>
                <a:r>
                  <a:rPr lang="en-US" b="1" dirty="0" smtClean="0">
                    <a:solidFill>
                      <a:srgbClr val="00B0F0"/>
                    </a:solidFill>
                  </a:rPr>
                  <a:t>Young pulsars move down and right as they age, while loosing the rotation energy (It is assumed that </a:t>
                </a:r>
                <a:r>
                  <a:rPr lang="en-US" b="1" dirty="0">
                    <a:solidFill>
                      <a:srgbClr val="00B0F0"/>
                    </a:solidFill>
                  </a:rPr>
                  <a:t> </a:t>
                </a:r>
                <a14:m>
                  <m:oMath xmlns:m="http://schemas.openxmlformats.org/officeDocument/2006/math">
                    <m:acc>
                      <m:accPr>
                        <m:chr m:val="⃗"/>
                        <m:ctrlPr>
                          <a:rPr lang="en-US" b="1" i="1">
                            <a:solidFill>
                              <a:srgbClr val="00B0F0"/>
                            </a:solidFill>
                            <a:latin typeface="Cambria Math"/>
                          </a:rPr>
                        </m:ctrlPr>
                      </m:accPr>
                      <m:e>
                        <m:r>
                          <a:rPr lang="en-US" b="1" i="1">
                            <a:solidFill>
                              <a:srgbClr val="00B0F0"/>
                            </a:solidFill>
                            <a:latin typeface="Cambria Math"/>
                          </a:rPr>
                          <m:t>𝑩</m:t>
                        </m:r>
                      </m:e>
                    </m:acc>
                  </m:oMath>
                </a14:m>
                <a:r>
                  <a:rPr lang="en-US" b="1" dirty="0" smtClean="0">
                    <a:solidFill>
                      <a:srgbClr val="00B0F0"/>
                    </a:solidFill>
                  </a:rPr>
                  <a:t> remains constant during this process)</a:t>
                </a:r>
                <a:endParaRPr lang="en-US" b="1" dirty="0">
                  <a:solidFill>
                    <a:srgbClr val="00B0F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720050" y="3346744"/>
                <a:ext cx="3423950" cy="1510926"/>
              </a:xfrm>
              <a:prstGeom prst="rect">
                <a:avLst/>
              </a:prstGeom>
              <a:blipFill rotWithShape="1">
                <a:blip r:embed="rId9"/>
                <a:stretch>
                  <a:fillRect l="-1423" t="-2016" r="-1423" b="-5645"/>
                </a:stretch>
              </a:blipFill>
            </p:spPr>
            <p:txBody>
              <a:bodyPr/>
              <a:lstStyle/>
              <a:p>
                <a:r>
                  <a:rPr lang="en-US">
                    <a:noFill/>
                  </a:rPr>
                  <a:t> </a:t>
                </a:r>
              </a:p>
            </p:txBody>
          </p:sp>
        </mc:Fallback>
      </mc:AlternateContent>
      <p:sp>
        <p:nvSpPr>
          <p:cNvPr id="22" name="Right Arrow 21"/>
          <p:cNvSpPr/>
          <p:nvPr/>
        </p:nvSpPr>
        <p:spPr>
          <a:xfrm rot="1483571">
            <a:off x="4353172" y="2851008"/>
            <a:ext cx="1018876" cy="63439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91200" y="3346744"/>
            <a:ext cx="3352800" cy="3139321"/>
          </a:xfrm>
          <a:prstGeom prst="rect">
            <a:avLst/>
          </a:prstGeom>
          <a:solidFill>
            <a:schemeClr val="bg1"/>
          </a:solidFill>
        </p:spPr>
        <p:txBody>
          <a:bodyPr wrap="square" rtlCol="0">
            <a:spAutoFit/>
          </a:bodyPr>
          <a:lstStyle/>
          <a:p>
            <a:r>
              <a:rPr lang="en-US" b="1" dirty="0" smtClean="0">
                <a:solidFill>
                  <a:srgbClr val="00B0F0"/>
                </a:solidFill>
              </a:rPr>
              <a:t>As they keep moving further right in the diagram, they keep loosing further energy, thus slowing down drastically. Finally there is not enough electric field to generate the emission and the pulses become absent.</a:t>
            </a:r>
          </a:p>
          <a:p>
            <a:r>
              <a:rPr lang="en-US" b="1" dirty="0" smtClean="0">
                <a:solidFill>
                  <a:schemeClr val="tx2"/>
                </a:solidFill>
              </a:rPr>
              <a:t>Average lifetime of such normal pulsars : 10-100 </a:t>
            </a:r>
            <a:r>
              <a:rPr lang="en-US" b="1" dirty="0" err="1" smtClean="0">
                <a:solidFill>
                  <a:schemeClr val="tx2"/>
                </a:solidFill>
              </a:rPr>
              <a:t>Myears</a:t>
            </a:r>
            <a:r>
              <a:rPr lang="en-US" b="1" dirty="0" smtClean="0">
                <a:solidFill>
                  <a:schemeClr val="tx2"/>
                </a:solidFill>
              </a:rPr>
              <a:t>.</a:t>
            </a:r>
          </a:p>
          <a:p>
            <a:r>
              <a:rPr lang="en-US" b="1" dirty="0" smtClean="0">
                <a:solidFill>
                  <a:schemeClr val="tx2"/>
                </a:solidFill>
              </a:rPr>
              <a:t>(Milky-way galaxy is 5 </a:t>
            </a:r>
            <a:r>
              <a:rPr lang="en-US" b="1" dirty="0" err="1" smtClean="0">
                <a:solidFill>
                  <a:schemeClr val="tx2"/>
                </a:solidFill>
              </a:rPr>
              <a:t>Byears</a:t>
            </a:r>
            <a:r>
              <a:rPr lang="en-US" b="1" dirty="0" smtClean="0">
                <a:solidFill>
                  <a:schemeClr val="tx2"/>
                </a:solidFill>
              </a:rPr>
              <a:t> old.)</a:t>
            </a:r>
            <a:endParaRPr lang="en-US" b="1" dirty="0">
              <a:solidFill>
                <a:schemeClr val="tx2"/>
              </a:solidFill>
            </a:endParaRPr>
          </a:p>
        </p:txBody>
      </p:sp>
      <p:sp>
        <p:nvSpPr>
          <p:cNvPr id="23" name="Oval 22"/>
          <p:cNvSpPr/>
          <p:nvPr/>
        </p:nvSpPr>
        <p:spPr>
          <a:xfrm>
            <a:off x="4495800" y="811221"/>
            <a:ext cx="962220" cy="1310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5791200" y="1752600"/>
                <a:ext cx="3352800" cy="4868512"/>
              </a:xfrm>
              <a:prstGeom prst="rect">
                <a:avLst/>
              </a:prstGeom>
              <a:solidFill>
                <a:schemeClr val="bg1"/>
              </a:solidFill>
            </p:spPr>
            <p:txBody>
              <a:bodyPr wrap="square" rtlCol="0">
                <a:spAutoFit/>
              </a:bodyPr>
              <a:lstStyle/>
              <a:p>
                <a:r>
                  <a:rPr lang="en-US" b="1" dirty="0" smtClean="0">
                    <a:solidFill>
                      <a:srgbClr val="FF0000"/>
                    </a:solidFill>
                  </a:rPr>
                  <a:t>Magnetars</a:t>
                </a:r>
              </a:p>
              <a:p>
                <a:endParaRPr lang="en-US" b="1" dirty="0">
                  <a:solidFill>
                    <a:srgbClr val="FF0000"/>
                  </a:solidFill>
                </a:endParaRPr>
              </a:p>
              <a:p>
                <a:r>
                  <a:rPr lang="en-US" b="1" dirty="0" smtClean="0">
                    <a:solidFill>
                      <a:srgbClr val="FF0000"/>
                    </a:solidFill>
                  </a:rPr>
                  <a:t>Neutron stars with extreme </a:t>
                </a:r>
                <a14:m>
                  <m:oMath xmlns:m="http://schemas.openxmlformats.org/officeDocument/2006/math">
                    <m:acc>
                      <m:accPr>
                        <m:chr m:val="⃗"/>
                        <m:ctrlPr>
                          <a:rPr lang="en-US" b="1" i="1">
                            <a:solidFill>
                              <a:srgbClr val="FF0000"/>
                            </a:solidFill>
                            <a:latin typeface="Cambria Math"/>
                          </a:rPr>
                        </m:ctrlPr>
                      </m:accPr>
                      <m:e>
                        <m:r>
                          <a:rPr lang="en-US" b="1" i="1">
                            <a:solidFill>
                              <a:srgbClr val="FF0000"/>
                            </a:solidFill>
                            <a:latin typeface="Cambria Math"/>
                          </a:rPr>
                          <m:t>𝑩</m:t>
                        </m:r>
                      </m:e>
                    </m:acc>
                  </m:oMath>
                </a14:m>
                <a:endParaRPr lang="en-US" b="1" dirty="0" smtClean="0">
                  <a:solidFill>
                    <a:srgbClr val="FF0000"/>
                  </a:solidFill>
                </a:endParaRPr>
              </a:p>
              <a:p>
                <a:r>
                  <a:rPr lang="en-US" b="1" dirty="0">
                    <a:solidFill>
                      <a:srgbClr val="FF0000"/>
                    </a:solidFill>
                  </a:rPr>
                  <a:t>~</a:t>
                </a:r>
                <a:r>
                  <a:rPr lang="en-US" b="1" dirty="0" smtClean="0">
                    <a:solidFill>
                      <a:srgbClr val="FF0000"/>
                    </a:solidFill>
                  </a:rPr>
                  <a:t>10</a:t>
                </a:r>
                <a:r>
                  <a:rPr lang="en-US" b="1" baseline="30000" dirty="0" smtClean="0">
                    <a:solidFill>
                      <a:srgbClr val="FF0000"/>
                    </a:solidFill>
                  </a:rPr>
                  <a:t>14 </a:t>
                </a:r>
                <a:r>
                  <a:rPr lang="en-US" b="1" dirty="0" smtClean="0">
                    <a:solidFill>
                      <a:srgbClr val="FF0000"/>
                    </a:solidFill>
                  </a:rPr>
                  <a:t>Gauss</a:t>
                </a:r>
              </a:p>
              <a:p>
                <a:r>
                  <a:rPr lang="en-US" b="1" dirty="0" smtClean="0">
                    <a:solidFill>
                      <a:srgbClr val="FF0000"/>
                    </a:solidFill>
                  </a:rPr>
                  <a:t>~1000 x Average pulsars </a:t>
                </a:r>
              </a:p>
              <a:p>
                <a:pPr marL="285750" indent="-285750">
                  <a:buFont typeface="Arial" pitchFamily="34" charset="0"/>
                  <a:buChar char="•"/>
                </a:pPr>
                <a:r>
                  <a:rPr lang="en-US" b="1" dirty="0" smtClean="0">
                    <a:solidFill>
                      <a:srgbClr val="FF0000"/>
                    </a:solidFill>
                  </a:rPr>
                  <a:t>Powered by the decay of </a:t>
                </a:r>
                <a14:m>
                  <m:oMath xmlns:m="http://schemas.openxmlformats.org/officeDocument/2006/math">
                    <m:acc>
                      <m:accPr>
                        <m:chr m:val="⃗"/>
                        <m:ctrlPr>
                          <a:rPr lang="en-US" b="1" i="1">
                            <a:solidFill>
                              <a:srgbClr val="FF0000"/>
                            </a:solidFill>
                            <a:latin typeface="Cambria Math"/>
                          </a:rPr>
                        </m:ctrlPr>
                      </m:accPr>
                      <m:e>
                        <m:r>
                          <a:rPr lang="en-US" b="1" i="1">
                            <a:solidFill>
                              <a:srgbClr val="FF0000"/>
                            </a:solidFill>
                            <a:latin typeface="Cambria Math"/>
                          </a:rPr>
                          <m:t>𝑩</m:t>
                        </m:r>
                      </m:e>
                    </m:acc>
                    <m:r>
                      <a:rPr lang="en-US" b="1" i="1">
                        <a:solidFill>
                          <a:srgbClr val="FF0000"/>
                        </a:solidFill>
                        <a:latin typeface="Cambria Math"/>
                      </a:rPr>
                      <m:t> </m:t>
                    </m:r>
                  </m:oMath>
                </a14:m>
                <a:r>
                  <a:rPr lang="en-US" b="1" dirty="0" smtClean="0">
                    <a:solidFill>
                      <a:srgbClr val="FF0000"/>
                    </a:solidFill>
                  </a:rPr>
                  <a:t>field.</a:t>
                </a:r>
              </a:p>
              <a:p>
                <a:pPr marL="285750" indent="-285750">
                  <a:buFont typeface="Arial" pitchFamily="34" charset="0"/>
                  <a:buChar char="•"/>
                </a:pPr>
                <a:r>
                  <a:rPr lang="en-US" b="1" dirty="0" smtClean="0">
                    <a:solidFill>
                      <a:srgbClr val="FF0000"/>
                    </a:solidFill>
                  </a:rPr>
                  <a:t>NOT by rotation</a:t>
                </a: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791200" y="1752600"/>
                <a:ext cx="3352800" cy="4868512"/>
              </a:xfrm>
              <a:prstGeom prst="rect">
                <a:avLst/>
              </a:prstGeom>
              <a:blipFill rotWithShape="1">
                <a:blip r:embed="rId10"/>
                <a:stretch>
                  <a:fillRect l="-1455" t="-627"/>
                </a:stretch>
              </a:blipFill>
            </p:spPr>
            <p:txBody>
              <a:bodyPr/>
              <a:lstStyle/>
              <a:p>
                <a:r>
                  <a:rPr lang="en-US">
                    <a:noFill/>
                  </a:rPr>
                  <a:t> </a:t>
                </a:r>
              </a:p>
            </p:txBody>
          </p:sp>
        </mc:Fallback>
      </mc:AlternateContent>
      <p:sp>
        <p:nvSpPr>
          <p:cNvPr id="26" name="Oval 25"/>
          <p:cNvSpPr/>
          <p:nvPr/>
        </p:nvSpPr>
        <p:spPr>
          <a:xfrm rot="19244609">
            <a:off x="805312" y="3855707"/>
            <a:ext cx="2553862" cy="18721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5791200" y="1752600"/>
                <a:ext cx="3162300" cy="2618922"/>
              </a:xfrm>
              <a:prstGeom prst="rect">
                <a:avLst/>
              </a:prstGeom>
              <a:solidFill>
                <a:schemeClr val="bg1"/>
              </a:solidFill>
            </p:spPr>
            <p:txBody>
              <a:bodyPr wrap="square" rtlCol="0">
                <a:spAutoFit/>
              </a:bodyPr>
              <a:lstStyle/>
              <a:p>
                <a:r>
                  <a:rPr lang="en-US" b="1" dirty="0" smtClean="0">
                    <a:solidFill>
                      <a:srgbClr val="00B050"/>
                    </a:solidFill>
                  </a:rPr>
                  <a:t>Millisecond Pulsars (MSPs)</a:t>
                </a:r>
              </a:p>
              <a:p>
                <a:endParaRPr lang="en-US" b="1" dirty="0">
                  <a:solidFill>
                    <a:srgbClr val="00B050"/>
                  </a:solidFill>
                </a:endParaRPr>
              </a:p>
              <a:p>
                <a:r>
                  <a:rPr lang="en-US" b="1" dirty="0" smtClean="0">
                    <a:solidFill>
                      <a:srgbClr val="00B050"/>
                    </a:solidFill>
                  </a:rPr>
                  <a:t>Fast rotation</a:t>
                </a:r>
              </a:p>
              <a:p>
                <a:r>
                  <a:rPr lang="en-US" b="1" dirty="0" smtClean="0">
                    <a:solidFill>
                      <a:srgbClr val="00B050"/>
                    </a:solidFill>
                  </a:rPr>
                  <a:t>Very  old</a:t>
                </a:r>
              </a:p>
              <a:p>
                <a:r>
                  <a:rPr lang="en-US" b="1" dirty="0" smtClean="0">
                    <a:solidFill>
                      <a:srgbClr val="00B050"/>
                    </a:solidFill>
                  </a:rPr>
                  <a:t>Low </a:t>
                </a:r>
                <a14:m>
                  <m:oMath xmlns:m="http://schemas.openxmlformats.org/officeDocument/2006/math">
                    <m:acc>
                      <m:accPr>
                        <m:chr m:val="⃗"/>
                        <m:ctrlPr>
                          <a:rPr lang="en-US" b="1" i="1">
                            <a:solidFill>
                              <a:srgbClr val="00B050"/>
                            </a:solidFill>
                            <a:latin typeface="Cambria Math"/>
                          </a:rPr>
                        </m:ctrlPr>
                      </m:accPr>
                      <m:e>
                        <m:r>
                          <a:rPr lang="en-US" b="1" i="1">
                            <a:solidFill>
                              <a:srgbClr val="00B050"/>
                            </a:solidFill>
                            <a:latin typeface="Cambria Math"/>
                          </a:rPr>
                          <m:t>𝑩</m:t>
                        </m:r>
                      </m:e>
                    </m:acc>
                  </m:oMath>
                </a14:m>
                <a:endParaRPr lang="en-US" b="1" dirty="0" smtClean="0">
                  <a:solidFill>
                    <a:srgbClr val="00B050"/>
                  </a:solidFill>
                </a:endParaRPr>
              </a:p>
              <a:p>
                <a:r>
                  <a:rPr lang="en-US" b="1" dirty="0" smtClean="0">
                    <a:solidFill>
                      <a:srgbClr val="00B050"/>
                    </a:solidFill>
                  </a:rPr>
                  <a:t>Created in a binary </a:t>
                </a:r>
                <a:r>
                  <a:rPr lang="en-US" b="1" dirty="0">
                    <a:solidFill>
                      <a:srgbClr val="00B050"/>
                    </a:solidFill>
                  </a:rPr>
                  <a:t>s</a:t>
                </a:r>
                <a:r>
                  <a:rPr lang="en-US" b="1" dirty="0" smtClean="0">
                    <a:solidFill>
                      <a:srgbClr val="00B050"/>
                    </a:solidFill>
                  </a:rPr>
                  <a:t>ystem</a:t>
                </a:r>
              </a:p>
              <a:p>
                <a:r>
                  <a:rPr lang="en-US" b="1" dirty="0" smtClean="0">
                    <a:solidFill>
                      <a:srgbClr val="00B050"/>
                    </a:solidFill>
                  </a:rPr>
                  <a:t>Stable spin</a:t>
                </a:r>
              </a:p>
              <a:p>
                <a:r>
                  <a:rPr lang="en-US" b="1" dirty="0" smtClean="0">
                    <a:solidFill>
                      <a:srgbClr val="00B050"/>
                    </a:solidFill>
                  </a:rPr>
                  <a:t>Good for physics tests</a:t>
                </a:r>
                <a:endParaRPr lang="en-US" b="1" dirty="0">
                  <a:solidFill>
                    <a:srgbClr val="00B050"/>
                  </a:solidFill>
                </a:endParaRPr>
              </a:p>
              <a:p>
                <a:endParaRPr lang="en-US"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791200" y="1752600"/>
                <a:ext cx="3162300" cy="2618922"/>
              </a:xfrm>
              <a:prstGeom prst="rect">
                <a:avLst/>
              </a:prstGeom>
              <a:blipFill rotWithShape="1">
                <a:blip r:embed="rId11"/>
                <a:stretch>
                  <a:fillRect l="-1541" t="-1166"/>
                </a:stretch>
              </a:blipFill>
            </p:spPr>
            <p:txBody>
              <a:bodyPr/>
              <a:lstStyle/>
              <a:p>
                <a:r>
                  <a:rPr lang="en-US">
                    <a:noFill/>
                  </a:rPr>
                  <a:t> </a:t>
                </a:r>
              </a:p>
            </p:txBody>
          </p:sp>
        </mc:Fallback>
      </mc:AlternateContent>
      <p:sp>
        <p:nvSpPr>
          <p:cNvPr id="29" name="Curved Left Arrow 28"/>
          <p:cNvSpPr/>
          <p:nvPr/>
        </p:nvSpPr>
        <p:spPr>
          <a:xfrm rot="2742878">
            <a:off x="3537943" y="3815236"/>
            <a:ext cx="1537520" cy="2651032"/>
          </a:xfrm>
          <a:prstGeom prst="curved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a:xfrm rot="1645450">
            <a:off x="3311281" y="5519692"/>
            <a:ext cx="896464" cy="369332"/>
          </a:xfrm>
          <a:prstGeom prst="rect">
            <a:avLst/>
          </a:prstGeom>
          <a:noFill/>
        </p:spPr>
        <p:txBody>
          <a:bodyPr wrap="none" rtlCol="0">
            <a:spAutoFit/>
          </a:bodyPr>
          <a:lstStyle/>
          <a:p>
            <a:r>
              <a:rPr lang="en-US" b="1" dirty="0" smtClean="0"/>
              <a:t>Recycle</a:t>
            </a:r>
            <a:endParaRPr lang="en-US" b="1" dirty="0"/>
          </a:p>
        </p:txBody>
      </p:sp>
      <p:pic>
        <p:nvPicPr>
          <p:cNvPr id="3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4557" y="0"/>
            <a:ext cx="579443" cy="75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18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1" grpId="0" animBg="1"/>
      <p:bldP spid="17" grpId="0" animBg="1"/>
      <p:bldP spid="18" grpId="0" animBg="1"/>
      <p:bldP spid="19" grpId="0" animBg="1"/>
      <p:bldP spid="20" grpId="0" animBg="1"/>
      <p:bldP spid="22" grpId="0" animBg="1"/>
      <p:bldP spid="21" grpId="0" animBg="1"/>
      <p:bldP spid="23" grpId="0" animBg="1"/>
      <p:bldP spid="24" grpId="0" animBg="1"/>
      <p:bldP spid="26" grpId="0" animBg="1"/>
      <p:bldP spid="28" grpId="0" animBg="1"/>
      <p:bldP spid="29"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4938</TotalTime>
  <Words>1242</Words>
  <Application>Microsoft Office PowerPoint</Application>
  <PresentationFormat>On-screen Show (4:3)</PresentationFormat>
  <Paragraphs>235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Understanding Pulsars </vt:lpstr>
      <vt:lpstr>Contents</vt:lpstr>
      <vt:lpstr>What are they?</vt:lpstr>
      <vt:lpstr>Discovery of the 1st Pulsar</vt:lpstr>
      <vt:lpstr>Properties of Pulsars</vt:lpstr>
      <vt:lpstr>Pulsar Physics</vt:lpstr>
      <vt:lpstr>PowerPoint Presentation</vt:lpstr>
      <vt:lpstr>PowerPoint Presentation</vt:lpstr>
      <vt:lpstr>P-"P"  ̇ Diagram</vt:lpstr>
      <vt:lpstr>Millisecond Pulsars as Labs </vt:lpstr>
      <vt:lpstr>Pulse Profile</vt:lpstr>
      <vt:lpstr>PowerPoint Presentation</vt:lpstr>
      <vt:lpstr>Bootstrapping Pulsar Observation</vt:lpstr>
      <vt:lpstr>Bootstrapping Pulsar Observation </vt:lpstr>
      <vt:lpstr>Challenges &amp; Solutions</vt:lpstr>
      <vt:lpstr>Pulsar Tools for Data Reduction </vt:lpstr>
      <vt:lpstr>PowerPoint Presentation</vt:lpstr>
      <vt:lpstr>PowerPoint Presentation</vt:lpstr>
      <vt:lpstr>De-dispersion Plan</vt:lpstr>
      <vt:lpstr>Choosing the best candidate/ Sifting</vt:lpstr>
      <vt:lpstr>PowerPoint Presentation</vt:lpstr>
      <vt:lpstr>Galactic Survey with FAST</vt:lpstr>
      <vt:lpstr>PowerPoint Presentation</vt:lpstr>
      <vt:lpstr>PowerPoint Presentation</vt:lpstr>
      <vt:lpstr>Conclusion  &amp; Prospects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Pulsars</dc:title>
  <dc:creator>idesh</dc:creator>
  <cp:lastModifiedBy>idesh</cp:lastModifiedBy>
  <cp:revision>93</cp:revision>
  <dcterms:created xsi:type="dcterms:W3CDTF">2006-08-16T00:00:00Z</dcterms:created>
  <dcterms:modified xsi:type="dcterms:W3CDTF">2014-09-05T07:16:49Z</dcterms:modified>
</cp:coreProperties>
</file>